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  <p:sldMasterId id="2147483685" r:id="rId3"/>
    <p:sldMasterId id="2147483697" r:id="rId4"/>
    <p:sldMasterId id="2147483709" r:id="rId5"/>
    <p:sldMasterId id="2147483721" r:id="rId6"/>
    <p:sldMasterId id="2147483733" r:id="rId7"/>
    <p:sldMasterId id="2147483745" r:id="rId8"/>
    <p:sldMasterId id="2147483757" r:id="rId9"/>
  </p:sldMasterIdLst>
  <p:notesMasterIdLst>
    <p:notesMasterId r:id="rId54"/>
  </p:notesMasterIdLst>
  <p:sldIdLst>
    <p:sldId id="512" r:id="rId10"/>
    <p:sldId id="516" r:id="rId11"/>
    <p:sldId id="578" r:id="rId12"/>
    <p:sldId id="577" r:id="rId13"/>
    <p:sldId id="579" r:id="rId14"/>
    <p:sldId id="580" r:id="rId15"/>
    <p:sldId id="576" r:id="rId16"/>
    <p:sldId id="582" r:id="rId17"/>
    <p:sldId id="583" r:id="rId18"/>
    <p:sldId id="584" r:id="rId19"/>
    <p:sldId id="585" r:id="rId20"/>
    <p:sldId id="531" r:id="rId21"/>
    <p:sldId id="586" r:id="rId22"/>
    <p:sldId id="541" r:id="rId23"/>
    <p:sldId id="542" r:id="rId24"/>
    <p:sldId id="543" r:id="rId25"/>
    <p:sldId id="544" r:id="rId26"/>
    <p:sldId id="548" r:id="rId27"/>
    <p:sldId id="546" r:id="rId28"/>
    <p:sldId id="547" r:id="rId29"/>
    <p:sldId id="549" r:id="rId30"/>
    <p:sldId id="550" r:id="rId31"/>
    <p:sldId id="551" r:id="rId32"/>
    <p:sldId id="552" r:id="rId33"/>
    <p:sldId id="536" r:id="rId34"/>
    <p:sldId id="554" r:id="rId35"/>
    <p:sldId id="587" r:id="rId36"/>
    <p:sldId id="563" r:id="rId37"/>
    <p:sldId id="564" r:id="rId38"/>
    <p:sldId id="565" r:id="rId39"/>
    <p:sldId id="566" r:id="rId40"/>
    <p:sldId id="567" r:id="rId41"/>
    <p:sldId id="568" r:id="rId42"/>
    <p:sldId id="569" r:id="rId43"/>
    <p:sldId id="570" r:id="rId44"/>
    <p:sldId id="571" r:id="rId45"/>
    <p:sldId id="572" r:id="rId46"/>
    <p:sldId id="573" r:id="rId47"/>
    <p:sldId id="539" r:id="rId48"/>
    <p:sldId id="588" r:id="rId49"/>
    <p:sldId id="540" r:id="rId50"/>
    <p:sldId id="385" r:id="rId51"/>
    <p:sldId id="386" r:id="rId52"/>
    <p:sldId id="375" r:id="rId5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16" autoAdjust="0"/>
    <p:restoredTop sz="32047" autoAdjust="0"/>
  </p:normalViewPr>
  <p:slideViewPr>
    <p:cSldViewPr>
      <p:cViewPr varScale="1">
        <p:scale>
          <a:sx n="112" d="100"/>
          <a:sy n="112" d="100"/>
        </p:scale>
        <p:origin x="1032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slide" Target="slides/slide32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theme" Target="theme/theme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5CBA7-F4AC-47F4-AF60-0BF5B3C6C44E}" type="datetimeFigureOut">
              <a:rPr lang="zh-CN" altLang="en-US" smtClean="0"/>
              <a:t>2014/7/24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A4C35-9090-40A9-B211-5FA1C6DE73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015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7700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4173437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0838" y="714375"/>
            <a:ext cx="2114550" cy="56864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57188" y="714375"/>
            <a:ext cx="6191250" cy="56864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D6E25B-3149-444F-B11D-C8FB7C3F676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913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4502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0838" y="714375"/>
            <a:ext cx="2114550" cy="56864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57188" y="714375"/>
            <a:ext cx="6191250" cy="56864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3934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FFB85F-1DA9-49C6-BF54-C566682F4F2D}" type="datetimeFigureOut">
              <a:rPr lang="zh-CN" altLang="en-US"/>
              <a:pPr>
                <a:defRPr/>
              </a:pPr>
              <a:t>2014/7/24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E737B7-8811-44CB-9E3F-519614A6C7D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7513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9FDCB3-1308-46ED-B55E-BF0414E52541}" type="datetimeFigureOut">
              <a:rPr lang="zh-CN" altLang="en-US"/>
              <a:pPr>
                <a:defRPr/>
              </a:pPr>
              <a:t>2014/7/24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F559B6-3965-4AB1-96AD-D90AE43FFD2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0455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9F5048-6390-4CF1-B61C-751D34B32061}" type="datetimeFigureOut">
              <a:rPr lang="zh-CN" altLang="en-US"/>
              <a:pPr>
                <a:defRPr/>
              </a:pPr>
              <a:t>2014/7/24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6BE097-24CF-41D0-9B03-242165BF9D0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0850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5EC939-E412-4904-8E97-4E82241C58A2}" type="datetimeFigureOut">
              <a:rPr lang="zh-CN" altLang="en-US"/>
              <a:pPr>
                <a:defRPr/>
              </a:pPr>
              <a:t>2014/7/24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6C13EE-0A33-4AA9-B9B3-C787D8856A2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5285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BD9045-B385-4510-ACF0-771E023D1423}" type="datetimeFigureOut">
              <a:rPr lang="zh-CN" altLang="en-US"/>
              <a:pPr>
                <a:defRPr/>
              </a:pPr>
              <a:t>2014/7/24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6967F5-92E8-4B55-9567-F1B4019D31E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3444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430459-68F4-4722-88D8-4853E213017D}" type="datetimeFigureOut">
              <a:rPr lang="zh-CN" altLang="en-US"/>
              <a:pPr>
                <a:defRPr/>
              </a:pPr>
              <a:t>2014/7/24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8AA8EC-FB15-47EA-95AB-E517B7EEB98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04188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96C3B4-CA1F-47FE-B7F5-1ACEB8147496}" type="datetimeFigureOut">
              <a:rPr lang="zh-CN" altLang="en-US"/>
              <a:pPr>
                <a:defRPr/>
              </a:pPr>
              <a:t>2014/7/24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0EC827-DF12-4129-90C9-FE5533F9801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940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7113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4E9704-5560-4109-AF36-ABEE824D4302}" type="datetimeFigureOut">
              <a:rPr lang="zh-CN" altLang="en-US"/>
              <a:pPr>
                <a:defRPr/>
              </a:pPr>
              <a:t>2014/7/24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19E57E-1EBC-4DD5-95F1-69CA21CB253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7464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24539E-E84D-43D7-B7A8-C55065B18786}" type="datetimeFigureOut">
              <a:rPr lang="zh-CN" altLang="en-US"/>
              <a:pPr>
                <a:defRPr/>
              </a:pPr>
              <a:t>2014/7/24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15FDB4-1D6D-4476-A690-29C9F40D07D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8873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186F3-45AE-4513-9290-FDB3E8A040E4}" type="datetimeFigureOut">
              <a:rPr lang="zh-CN" altLang="en-US"/>
              <a:pPr>
                <a:defRPr/>
              </a:pPr>
              <a:t>2014/7/24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A6AC47-D43A-404C-9745-CFA064C5BEE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2272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5A8D04-BB0A-4AF9-9D04-479881C04A01}" type="datetimeFigureOut">
              <a:rPr lang="zh-CN" altLang="en-US"/>
              <a:pPr>
                <a:defRPr/>
              </a:pPr>
              <a:t>2014/7/24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09D9ED-DD37-4784-A9B2-6BA229D9313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8500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EA9A05-DCF1-4454-B3A1-5643B74868E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2636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36B5DE-A649-4136-9371-2DCFC6CD5D2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3172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246488-3D6C-4622-8D4B-A8A615FB2BC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6289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928813"/>
            <a:ext cx="4038600" cy="44719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28813"/>
            <a:ext cx="4038600" cy="44719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937CB2-D501-4273-AF7F-9AA3F38316C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29455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AF3A07-EC71-4DBB-9220-904A7482DF4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9376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A04D11-4FBE-4A80-8C41-AAA5D3E5F6E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969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034228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9365DA-2877-47CA-B126-ED713422815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6174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551B9F-9A77-4848-BBA0-DE07A3E7D5A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2295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F17128-539D-4135-8B78-300C59EE645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7275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AC9B2-29CD-4A3F-B483-2720630DFEB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0934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0838" y="714375"/>
            <a:ext cx="2114550" cy="56864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57188" y="714375"/>
            <a:ext cx="6191250" cy="56864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49DBF0-4525-45E2-B90B-42B8E574406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8712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5D00FD-CE08-42C2-BF84-B89ECDAFE41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4714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106FA4-10C1-4DED-A99E-8C4E33D66AA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7449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94C609-968A-4AE2-8E39-9F18B3E5B40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7582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928813"/>
            <a:ext cx="4038600" cy="44719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28813"/>
            <a:ext cx="4038600" cy="44719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09EF44-AFCF-415C-A237-2D406F26B1D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292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7BA87-AF06-4626-9056-AF77824F5F0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14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46386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A68998-0BBF-41FF-A92F-1B993176EC4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3621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0B8380-A53E-481A-BD07-F59A9D20A7F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2328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5E527B-1F7D-4832-BC78-CDC76B611A4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45998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12968F-9C81-4D82-BBEB-F1391BC33F2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2069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202F00-3956-4BF4-B6A2-F65FFF3EB48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2782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0838" y="714375"/>
            <a:ext cx="2114550" cy="56864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57188" y="714375"/>
            <a:ext cx="6191250" cy="56864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E1CE01-55D2-4F7B-A947-8BF66F4714B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7664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3D07E3-56DB-43D2-B753-ED14F9A8D7B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1114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476E77-5BB2-4499-9790-8866D502C7E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14721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9FBA59-3AF0-4EBE-8A7D-D98943A400B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451315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928813"/>
            <a:ext cx="4038600" cy="44719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28813"/>
            <a:ext cx="4038600" cy="44719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5AA15D-8F45-48E3-8BA9-F8CB6649DAD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7416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928813"/>
            <a:ext cx="4038600" cy="44719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28813"/>
            <a:ext cx="4038600" cy="44719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5439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CFF68C-6033-4A35-863C-F1C559382F1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259295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DE75E9-3D36-42E4-9D9B-44E3CA05562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25848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64E66A-500A-4F68-B08D-EE2F6E06133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35932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31DACB-D97E-408F-A142-C433974D27A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0513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193485-8EBF-47C9-A1EE-893279461C9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14175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FC44A8-3548-4EFD-A1FB-5517CB50F86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80930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0838" y="714375"/>
            <a:ext cx="2114550" cy="56864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57188" y="714375"/>
            <a:ext cx="6191250" cy="56864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74703D-9B1F-4877-B0F8-958E819D3F7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496962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EA0253-94A9-41E9-9028-40D405D2E67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73341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92EB58-5F9B-4EF6-A1A9-488D504A024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72505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B749CE-0C3B-43ED-85D4-1C986821A8A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656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88868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928813"/>
            <a:ext cx="4038600" cy="44719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28813"/>
            <a:ext cx="4038600" cy="44719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31A18A-34CF-40E3-B8B9-7061C5B29DD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7869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511F74-0294-4486-AB2F-F9B2BB7AEC6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7125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DFD713-9079-429F-ADF3-DA2C8D59AA2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99444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EBF7FD-1282-4623-ABDB-0D5CF18D04E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20772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455ACC-5644-45E2-A069-81B9403E5EE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27980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B60D91-906B-4947-AA3C-008EC3FB023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26398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C2E9FA-AF8E-40C6-91E7-BB1D7B6DF74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30965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0838" y="714375"/>
            <a:ext cx="2114550" cy="56864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57188" y="714375"/>
            <a:ext cx="6191250" cy="56864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0E7EFF-4AFB-4620-8AC9-F6F2A8E3906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455943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663387-C169-43B1-B537-95670780C7D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628483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B1B248-ADC6-4332-8B98-90F88CA575D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388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58601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DA9F23-6E2A-4D9A-A4BD-900C37B362F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57723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928813"/>
            <a:ext cx="4038600" cy="44719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28813"/>
            <a:ext cx="4038600" cy="44719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B4B43F-07B3-4401-9060-39E1CA6CAC2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23200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6F83D5-6284-43F1-80C4-41F6A31CE0B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17589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3550B1-9226-484F-AE74-97E83565C98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43154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FDE238-0136-4EF8-85C0-D6BE8405B64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9094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0ACDB-0D4C-4FDE-BD51-2192A4B9DA9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38715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837764-3329-4170-B8E0-18E7A8110E6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82569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5703D1-AA84-40D4-A44D-16040755814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72834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0838" y="714375"/>
            <a:ext cx="2114550" cy="56864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57188" y="714375"/>
            <a:ext cx="6191250" cy="56864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8F773D-3947-4F65-A966-BDB15AFC84E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954325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3B8267-2786-4D73-AF0E-C944EB8EAB3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510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153140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0B513E-4BAD-4CD5-9DC4-3F94DB67640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72874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C88F71-25F4-477D-8A16-96A581E17A6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12728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928813"/>
            <a:ext cx="4038600" cy="44719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28813"/>
            <a:ext cx="4038600" cy="44719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076532-6E52-4615-B943-9951D39C2C2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93967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D1346-61E6-4310-8FFF-3A1BD68127C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57799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4A41AA-F3FB-4654-BCA4-A6C54764F78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03977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F35A3B-9C9C-4956-BA5E-260F0D26ADC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24386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725FDE-ED8D-4644-870B-6BF6506B497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53569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45F6D9-F8B6-42C4-ACBB-B4A96BF3BFC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55541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26D0D4-FC0C-45DA-9C07-16D5460A7A3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43856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0838" y="714375"/>
            <a:ext cx="2114550" cy="56864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57188" y="714375"/>
            <a:ext cx="6191250" cy="56864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64C283-FB1C-4587-B4C8-3FD66FFB881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093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4634359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D46812-2EF1-4D3C-886F-4CEB44131F5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405594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6F5A5B-F5CA-435A-AEF4-839FE0AEE11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67402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AF6CED-B9BC-4C5C-B841-A3FA271FFEA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50054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928813"/>
            <a:ext cx="4038600" cy="44719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28813"/>
            <a:ext cx="4038600" cy="44719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D73710-426C-45DE-868A-DA521EFD6E2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822894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64BD3E-27DD-4A32-B990-D1A9A13CCC2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97552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A1B5BC-B568-40DB-8779-83EA6F0C6A9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73703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F1534E-C834-4A80-B968-6B5A3959555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86610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4D5657-7545-493E-9571-77863BDB805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83459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DFB160-6099-41E4-907D-7C4864026B5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53665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BAFADC-7E09-43E8-B292-6C46E61EC82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554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4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image" Target="../media/image4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image" Target="../media/image6.jpeg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image" Target="../media/image4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image" Target="../media/image7.jpeg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image" Target="../media/image4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image" Target="../media/image8.jpeg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image" Target="../media/image4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image" Target="../media/image9.jpeg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905000"/>
            <a:ext cx="8229600" cy="447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357188" y="714375"/>
            <a:ext cx="84582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Font typeface="Wingdings" pitchFamily="2" charset="2"/>
        <a:buChar char="v"/>
        <a:defRPr sz="3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Font typeface="Wingdings" pitchFamily="2" charset="2"/>
        <a:buChar char="§"/>
        <a:defRPr sz="2800">
          <a:solidFill>
            <a:schemeClr val="tx2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DA0115D3-FBF0-4BBF-B98D-E3C08BF0A84A}" type="datetimeFigureOut">
              <a:rPr lang="zh-CN" altLang="en-US"/>
              <a:pPr>
                <a:defRPr/>
              </a:pPr>
              <a:t>2014/7/24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AA86BEDF-FF06-40CF-86D7-988CA2526EB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28813"/>
            <a:ext cx="8229600" cy="447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357188" y="714375"/>
            <a:ext cx="84582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 smtClean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67400" y="6461125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latin typeface="+mj-lt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505200" y="6461125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ea typeface="宋体" charset="-122"/>
              </a:defRPr>
            </a:lvl1pPr>
          </a:lstStyle>
          <a:p>
            <a:pPr>
              <a:defRPr/>
            </a:pPr>
            <a:fld id="{81D50DB3-4D5E-4436-BC8F-07F966C3A2B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Font typeface="Wingdings" pitchFamily="2" charset="2"/>
        <a:buChar char="v"/>
        <a:defRPr sz="3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Font typeface="Wingdings" pitchFamily="2" charset="2"/>
        <a:buChar char="§"/>
        <a:defRPr sz="2800">
          <a:solidFill>
            <a:schemeClr val="tx2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5" descr="学术部logo .jpg"/>
          <p:cNvPicPr>
            <a:picLocks noChangeAspect="1"/>
          </p:cNvPicPr>
          <p:nvPr/>
        </p:nvPicPr>
        <p:blipFill>
          <a:blip r:embed="rId14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813" y="6215063"/>
            <a:ext cx="78422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28813"/>
            <a:ext cx="8229600" cy="447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357188" y="714375"/>
            <a:ext cx="84582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 smtClean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67400" y="6461125"/>
            <a:ext cx="2895600" cy="3206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latin typeface="+mj-lt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505200" y="6461125"/>
            <a:ext cx="2133600" cy="3206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ea typeface="宋体" charset="-122"/>
              </a:defRPr>
            </a:lvl1pPr>
          </a:lstStyle>
          <a:p>
            <a:pPr>
              <a:defRPr/>
            </a:pPr>
            <a:fld id="{ACD32969-CCB1-479D-9041-D639F6620B7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Font typeface="Wingdings" pitchFamily="2" charset="2"/>
        <a:buChar char="v"/>
        <a:defRPr sz="3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Font typeface="Wingdings" pitchFamily="2" charset="2"/>
        <a:buChar char="§"/>
        <a:defRPr sz="2800">
          <a:solidFill>
            <a:schemeClr val="tx2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5" descr="学术部logo .jpg"/>
          <p:cNvPicPr>
            <a:picLocks noChangeAspect="1"/>
          </p:cNvPicPr>
          <p:nvPr/>
        </p:nvPicPr>
        <p:blipFill>
          <a:blip r:embed="rId14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785813"/>
            <a:ext cx="1000125" cy="72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28813"/>
            <a:ext cx="8229600" cy="447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357188" y="714375"/>
            <a:ext cx="84582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 smtClean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67400" y="6461125"/>
            <a:ext cx="2895600" cy="3206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latin typeface="+mj-lt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505200" y="6461125"/>
            <a:ext cx="2133600" cy="3206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ea typeface="宋体" charset="-122"/>
              </a:defRPr>
            </a:lvl1pPr>
          </a:lstStyle>
          <a:p>
            <a:pPr>
              <a:defRPr/>
            </a:pPr>
            <a:fld id="{9C69C01D-034F-4B63-BD4E-429F2005CE8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Font typeface="Wingdings" pitchFamily="2" charset="2"/>
        <a:buChar char="v"/>
        <a:defRPr sz="3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Font typeface="Wingdings" pitchFamily="2" charset="2"/>
        <a:buChar char="§"/>
        <a:defRPr sz="2800">
          <a:solidFill>
            <a:schemeClr val="tx2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5" descr="学术部logo .jpg"/>
          <p:cNvPicPr>
            <a:picLocks noChangeAspect="1"/>
          </p:cNvPicPr>
          <p:nvPr/>
        </p:nvPicPr>
        <p:blipFill>
          <a:blip r:embed="rId14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785813"/>
            <a:ext cx="1000125" cy="72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28813"/>
            <a:ext cx="8229600" cy="447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357188" y="714375"/>
            <a:ext cx="84582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 smtClean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67400" y="6461125"/>
            <a:ext cx="2895600" cy="3206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latin typeface="+mj-lt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505200" y="6461125"/>
            <a:ext cx="2133600" cy="3206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ea typeface="宋体" charset="-122"/>
              </a:defRPr>
            </a:lvl1pPr>
          </a:lstStyle>
          <a:p>
            <a:pPr>
              <a:defRPr/>
            </a:pPr>
            <a:fld id="{F3F6FCB6-48A4-476D-BEC6-1FFEFABB578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Font typeface="Wingdings" pitchFamily="2" charset="2"/>
        <a:buChar char="v"/>
        <a:defRPr sz="3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Font typeface="Wingdings" pitchFamily="2" charset="2"/>
        <a:buChar char="§"/>
        <a:defRPr sz="2800">
          <a:solidFill>
            <a:schemeClr val="tx2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5" descr="学术部logo .jpg"/>
          <p:cNvPicPr>
            <a:picLocks noChangeAspect="1"/>
          </p:cNvPicPr>
          <p:nvPr/>
        </p:nvPicPr>
        <p:blipFill>
          <a:blip r:embed="rId14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785813"/>
            <a:ext cx="1000125" cy="72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28813"/>
            <a:ext cx="8229600" cy="447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357188" y="714375"/>
            <a:ext cx="84582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 smtClean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67400" y="6461125"/>
            <a:ext cx="2895600" cy="3206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latin typeface="+mj-lt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505200" y="6461125"/>
            <a:ext cx="2133600" cy="3206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ea typeface="宋体" charset="-122"/>
              </a:defRPr>
            </a:lvl1pPr>
          </a:lstStyle>
          <a:p>
            <a:pPr>
              <a:defRPr/>
            </a:pPr>
            <a:fld id="{10A15C80-6FB9-499A-B166-05B4BC23C06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Font typeface="Wingdings" pitchFamily="2" charset="2"/>
        <a:buChar char="v"/>
        <a:defRPr sz="3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Font typeface="Wingdings" pitchFamily="2" charset="2"/>
        <a:buChar char="§"/>
        <a:defRPr sz="2800">
          <a:solidFill>
            <a:schemeClr val="tx2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5" descr="学术部logo .jpg"/>
          <p:cNvPicPr>
            <a:picLocks noChangeAspect="1"/>
          </p:cNvPicPr>
          <p:nvPr/>
        </p:nvPicPr>
        <p:blipFill>
          <a:blip r:embed="rId14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785813"/>
            <a:ext cx="1000125" cy="72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28813"/>
            <a:ext cx="8229600" cy="447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357188" y="714375"/>
            <a:ext cx="84582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 smtClean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67400" y="6461125"/>
            <a:ext cx="2895600" cy="3206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latin typeface="+mj-lt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505200" y="6461125"/>
            <a:ext cx="2133600" cy="3206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ea typeface="宋体" charset="-122"/>
              </a:defRPr>
            </a:lvl1pPr>
          </a:lstStyle>
          <a:p>
            <a:pPr>
              <a:defRPr/>
            </a:pPr>
            <a:fld id="{3487FA9E-C977-4E65-86AF-74F5875E90B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Font typeface="Wingdings" pitchFamily="2" charset="2"/>
        <a:buChar char="v"/>
        <a:defRPr sz="3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Font typeface="Wingdings" pitchFamily="2" charset="2"/>
        <a:buChar char="§"/>
        <a:defRPr sz="2800">
          <a:solidFill>
            <a:schemeClr val="tx2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5" descr="学术部logo .jpg"/>
          <p:cNvPicPr>
            <a:picLocks noChangeAspect="1"/>
          </p:cNvPicPr>
          <p:nvPr/>
        </p:nvPicPr>
        <p:blipFill>
          <a:blip r:embed="rId14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785813"/>
            <a:ext cx="1000125" cy="72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28813"/>
            <a:ext cx="8229600" cy="447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357188" y="714375"/>
            <a:ext cx="84582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 smtClean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67400" y="6461125"/>
            <a:ext cx="2895600" cy="3206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latin typeface="+mj-lt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505200" y="6461125"/>
            <a:ext cx="2133600" cy="3206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ea typeface="宋体" charset="-122"/>
              </a:defRPr>
            </a:lvl1pPr>
          </a:lstStyle>
          <a:p>
            <a:pPr>
              <a:defRPr/>
            </a:pPr>
            <a:fld id="{B107B8A1-DAC3-4CDE-9D84-97182765A56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Font typeface="Wingdings" pitchFamily="2" charset="2"/>
        <a:buChar char="v"/>
        <a:defRPr sz="3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Font typeface="Wingdings" pitchFamily="2" charset="2"/>
        <a:buChar char="§"/>
        <a:defRPr sz="2800">
          <a:solidFill>
            <a:schemeClr val="tx2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9.png"/><Relationship Id="rId5" Type="http://schemas.openxmlformats.org/officeDocument/2006/relationships/image" Target="../media/image20.jpeg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4.png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9.jpeg"/><Relationship Id="rId5" Type="http://schemas.openxmlformats.org/officeDocument/2006/relationships/image" Target="../media/image20.jpeg"/><Relationship Id="rId4" Type="http://schemas.openxmlformats.org/officeDocument/2006/relationships/image" Target="../media/image22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0.jpeg"/><Relationship Id="rId5" Type="http://schemas.openxmlformats.org/officeDocument/2006/relationships/image" Target="../media/image20.jpeg"/><Relationship Id="rId4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13" Type="http://schemas.openxmlformats.org/officeDocument/2006/relationships/image" Target="../media/image68.jpeg"/><Relationship Id="rId3" Type="http://schemas.openxmlformats.org/officeDocument/2006/relationships/image" Target="../media/image19.jpeg"/><Relationship Id="rId7" Type="http://schemas.openxmlformats.org/officeDocument/2006/relationships/image" Target="../media/image62.jpeg"/><Relationship Id="rId12" Type="http://schemas.openxmlformats.org/officeDocument/2006/relationships/image" Target="../media/image67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1.jpeg"/><Relationship Id="rId11" Type="http://schemas.openxmlformats.org/officeDocument/2006/relationships/image" Target="../media/image66.jpeg"/><Relationship Id="rId5" Type="http://schemas.openxmlformats.org/officeDocument/2006/relationships/image" Target="../media/image20.jpeg"/><Relationship Id="rId10" Type="http://schemas.openxmlformats.org/officeDocument/2006/relationships/image" Target="../media/image65.png"/><Relationship Id="rId4" Type="http://schemas.openxmlformats.org/officeDocument/2006/relationships/image" Target="../media/image22.jpeg"/><Relationship Id="rId9" Type="http://schemas.openxmlformats.org/officeDocument/2006/relationships/image" Target="../media/image64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3.jpeg"/><Relationship Id="rId5" Type="http://schemas.openxmlformats.org/officeDocument/2006/relationships/image" Target="../media/image72.png"/><Relationship Id="rId4" Type="http://schemas.openxmlformats.org/officeDocument/2006/relationships/image" Target="../media/image71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467544" y="2564904"/>
            <a:ext cx="7988424" cy="1326009"/>
          </a:xfrm>
        </p:spPr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  <a:latin typeface="+mn-ea"/>
                <a:ea typeface="+mn-ea"/>
              </a:rPr>
              <a:t>大规模社交网络中的行为预测和异常检测</a:t>
            </a:r>
            <a:endParaRPr lang="zh-CN" altLang="en-US" dirty="0">
              <a:solidFill>
                <a:srgbClr val="7030A0"/>
              </a:solidFill>
              <a:latin typeface="+mn-ea"/>
              <a:ea typeface="+mn-ea"/>
            </a:endParaRPr>
          </a:p>
        </p:txBody>
      </p:sp>
      <p:sp>
        <p:nvSpPr>
          <p:cNvPr id="7" name="标题 3"/>
          <p:cNvSpPr txBox="1">
            <a:spLocks/>
          </p:cNvSpPr>
          <p:nvPr/>
        </p:nvSpPr>
        <p:spPr bwMode="white">
          <a:xfrm>
            <a:off x="458558" y="4221088"/>
            <a:ext cx="7988424" cy="1326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algn="r"/>
            <a:r>
              <a:rPr lang="zh-CN" altLang="en-US" sz="2000" kern="0" dirty="0" smtClean="0">
                <a:solidFill>
                  <a:schemeClr val="tx2"/>
                </a:solidFill>
                <a:latin typeface="+mn-ea"/>
                <a:ea typeface="+mn-ea"/>
              </a:rPr>
              <a:t>清华</a:t>
            </a:r>
            <a:r>
              <a:rPr lang="zh-CN" altLang="en-US" sz="2000" kern="0" dirty="0">
                <a:solidFill>
                  <a:schemeClr val="tx2"/>
                </a:solidFill>
                <a:latin typeface="+mn-ea"/>
                <a:ea typeface="+mn-ea"/>
              </a:rPr>
              <a:t>大</a:t>
            </a:r>
            <a:r>
              <a:rPr lang="zh-CN" altLang="en-US" sz="2000" kern="0" dirty="0" smtClean="0">
                <a:solidFill>
                  <a:schemeClr val="tx2"/>
                </a:solidFill>
                <a:latin typeface="+mn-ea"/>
                <a:ea typeface="+mn-ea"/>
              </a:rPr>
              <a:t>学计算机系博士生 蒋 </a:t>
            </a:r>
            <a:r>
              <a:rPr lang="zh-CN" altLang="en-US" sz="2000" kern="0" dirty="0">
                <a:solidFill>
                  <a:schemeClr val="tx2"/>
                </a:solidFill>
                <a:latin typeface="+mn-ea"/>
                <a:ea typeface="+mn-ea"/>
              </a:rPr>
              <a:t>朦</a:t>
            </a:r>
            <a:endParaRPr lang="en-US" altLang="zh-CN" sz="2000" kern="0" dirty="0">
              <a:solidFill>
                <a:schemeClr val="tx2"/>
              </a:solidFill>
              <a:latin typeface="+mn-ea"/>
              <a:ea typeface="+mn-ea"/>
            </a:endParaRPr>
          </a:p>
          <a:p>
            <a:pPr algn="r"/>
            <a:r>
              <a:rPr lang="en-US" altLang="zh-CN" sz="2000" b="0" kern="0" dirty="0" smtClean="0">
                <a:solidFill>
                  <a:schemeClr val="tx2"/>
                </a:solidFill>
                <a:latin typeface="+mn-ea"/>
                <a:ea typeface="+mn-ea"/>
              </a:rPr>
              <a:t>www.meng-jiang.com</a:t>
            </a:r>
            <a:endParaRPr lang="zh-CN" altLang="en-US" sz="2000" b="0" kern="0" dirty="0">
              <a:solidFill>
                <a:schemeClr val="tx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192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ea"/>
                <a:ea typeface="+mn-ea"/>
              </a:rPr>
              <a:t>社交网络用户行为数据的四大特征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 smtClean="0"/>
              <a:t>大规模（</a:t>
            </a:r>
            <a:r>
              <a:rPr lang="en-US" altLang="zh-CN" sz="2000" dirty="0" smtClean="0"/>
              <a:t>Large-scale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  <a:p>
            <a:r>
              <a:rPr lang="zh-CN" altLang="en-US" sz="2000" dirty="0"/>
              <a:t>富</a:t>
            </a:r>
            <a:r>
              <a:rPr lang="zh-CN" altLang="en-US" sz="2000" dirty="0" smtClean="0"/>
              <a:t>含关系属性（</a:t>
            </a:r>
            <a:r>
              <a:rPr lang="en-US" altLang="zh-CN" sz="2000" dirty="0" smtClean="0"/>
              <a:t>Relational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  <a:p>
            <a:r>
              <a:rPr lang="zh-CN" altLang="en-US" sz="2000" dirty="0">
                <a:solidFill>
                  <a:srgbClr val="FF0000"/>
                </a:solidFill>
              </a:rPr>
              <a:t>多元异</a:t>
            </a:r>
            <a:r>
              <a:rPr lang="zh-CN" altLang="en-US" sz="2000" dirty="0" smtClean="0">
                <a:solidFill>
                  <a:srgbClr val="FF0000"/>
                </a:solidFill>
              </a:rPr>
              <a:t>质性（</a:t>
            </a:r>
            <a:r>
              <a:rPr lang="en-US" altLang="zh-CN" sz="2000" dirty="0" smtClean="0">
                <a:solidFill>
                  <a:srgbClr val="FF0000"/>
                </a:solidFill>
              </a:rPr>
              <a:t>Heterogeneous</a:t>
            </a:r>
            <a:r>
              <a:rPr lang="zh-CN" altLang="en-US" sz="2000" dirty="0" smtClean="0">
                <a:solidFill>
                  <a:srgbClr val="FF0000"/>
                </a:solidFill>
              </a:rPr>
              <a:t>）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sz="2000" dirty="0"/>
              <a:t>用户</a:t>
            </a:r>
            <a:r>
              <a:rPr lang="en-US" altLang="zh-CN" sz="2000" dirty="0"/>
              <a:t>-</a:t>
            </a:r>
            <a:r>
              <a:rPr lang="zh-CN" altLang="en-US" sz="2000" dirty="0"/>
              <a:t>用户 链接（社交关系）</a:t>
            </a:r>
            <a:endParaRPr lang="en-US" altLang="zh-CN" sz="2000" dirty="0"/>
          </a:p>
          <a:p>
            <a:pPr lvl="1"/>
            <a:r>
              <a:rPr lang="zh-CN" altLang="en-US" sz="2000" dirty="0"/>
              <a:t>用户</a:t>
            </a:r>
            <a:r>
              <a:rPr lang="en-US" altLang="zh-CN" sz="2000" dirty="0"/>
              <a:t>-</a:t>
            </a:r>
            <a:r>
              <a:rPr lang="zh-CN" altLang="en-US" sz="2000" dirty="0"/>
              <a:t>信息 链接（微博、帖子、文章、标签、视频、群组等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  <a:p>
            <a:r>
              <a:rPr lang="zh-CN" altLang="en-US" sz="2000" dirty="0"/>
              <a:t>复</a:t>
            </a:r>
            <a:r>
              <a:rPr lang="zh-CN" altLang="en-US" sz="2000" dirty="0" smtClean="0"/>
              <a:t>杂的行为意图（</a:t>
            </a:r>
            <a:r>
              <a:rPr lang="en-US" altLang="zh-CN" sz="2000" dirty="0" smtClean="0"/>
              <a:t>Complex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117944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ea"/>
                <a:ea typeface="+mn-ea"/>
              </a:rPr>
              <a:t>社交网络用户行为数据的四大特征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 smtClean="0"/>
              <a:t>大规模（</a:t>
            </a:r>
            <a:r>
              <a:rPr lang="en-US" altLang="zh-CN" sz="2000" dirty="0" smtClean="0"/>
              <a:t>Large-scale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  <a:p>
            <a:r>
              <a:rPr lang="zh-CN" altLang="en-US" sz="2000" dirty="0"/>
              <a:t>富</a:t>
            </a:r>
            <a:r>
              <a:rPr lang="zh-CN" altLang="en-US" sz="2000" dirty="0" smtClean="0"/>
              <a:t>含关系属性（</a:t>
            </a:r>
            <a:r>
              <a:rPr lang="en-US" altLang="zh-CN" sz="2000" dirty="0" smtClean="0"/>
              <a:t>Relational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  <a:p>
            <a:r>
              <a:rPr lang="zh-CN" altLang="en-US" sz="2000" dirty="0"/>
              <a:t>多元异</a:t>
            </a:r>
            <a:r>
              <a:rPr lang="zh-CN" altLang="en-US" sz="2000" dirty="0" smtClean="0"/>
              <a:t>质性（</a:t>
            </a:r>
            <a:r>
              <a:rPr lang="en-US" altLang="zh-CN" sz="2000" dirty="0" smtClean="0"/>
              <a:t>Heterogeneous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  <a:p>
            <a:r>
              <a:rPr lang="zh-CN" altLang="en-US" sz="2000" dirty="0">
                <a:solidFill>
                  <a:srgbClr val="FF0000"/>
                </a:solidFill>
              </a:rPr>
              <a:t>复</a:t>
            </a:r>
            <a:r>
              <a:rPr lang="zh-CN" altLang="en-US" sz="2000" dirty="0" smtClean="0">
                <a:solidFill>
                  <a:srgbClr val="FF0000"/>
                </a:solidFill>
              </a:rPr>
              <a:t>杂的行为意图（</a:t>
            </a:r>
            <a:r>
              <a:rPr lang="en-US" altLang="zh-CN" sz="2000" dirty="0" smtClean="0">
                <a:solidFill>
                  <a:srgbClr val="FF0000"/>
                </a:solidFill>
              </a:rPr>
              <a:t>Complex</a:t>
            </a:r>
            <a:r>
              <a:rPr lang="zh-CN" altLang="en-US" sz="2000" dirty="0" smtClean="0">
                <a:solidFill>
                  <a:srgbClr val="FF0000"/>
                </a:solidFill>
              </a:rPr>
              <a:t>）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sz="2000" dirty="0" smtClean="0"/>
              <a:t>正</a:t>
            </a:r>
            <a:r>
              <a:rPr lang="zh-CN" altLang="en-US" sz="2000" dirty="0"/>
              <a:t>常意</a:t>
            </a:r>
            <a:r>
              <a:rPr lang="zh-CN" altLang="en-US" sz="2000" dirty="0" smtClean="0"/>
              <a:t>图：</a:t>
            </a:r>
            <a:r>
              <a:rPr lang="zh-CN" altLang="en-US" sz="2000" dirty="0"/>
              <a:t>为</a:t>
            </a:r>
            <a:r>
              <a:rPr lang="zh-CN" altLang="en-US" sz="2000" dirty="0" smtClean="0"/>
              <a:t>了人际关系，为了获</a:t>
            </a:r>
            <a:r>
              <a:rPr lang="zh-CN" altLang="en-US" sz="2000" dirty="0"/>
              <a:t>取信</a:t>
            </a:r>
            <a:r>
              <a:rPr lang="zh-CN" altLang="en-US" sz="2000" dirty="0" smtClean="0"/>
              <a:t>息，为了娱乐，为了炫耀</a:t>
            </a:r>
            <a:endParaRPr lang="en-US" altLang="zh-CN" sz="2000" dirty="0"/>
          </a:p>
          <a:p>
            <a:pPr lvl="1"/>
            <a:r>
              <a:rPr lang="zh-CN" altLang="en-US" sz="2000" dirty="0" smtClean="0"/>
              <a:t>异</a:t>
            </a:r>
            <a:r>
              <a:rPr lang="zh-CN" altLang="en-US" sz="2000" dirty="0"/>
              <a:t>常意图</a:t>
            </a:r>
            <a:r>
              <a:rPr lang="zh-CN" altLang="en-US" sz="2000" dirty="0" smtClean="0"/>
              <a:t>：为</a:t>
            </a:r>
            <a:r>
              <a:rPr lang="zh-CN" altLang="en-US" sz="2000" dirty="0"/>
              <a:t>了获取经济利益或商业价</a:t>
            </a:r>
            <a:r>
              <a:rPr lang="zh-CN" altLang="en-US" sz="2000" dirty="0" smtClean="0"/>
              <a:t>值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96337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9966607"/>
              </p:ext>
            </p:extLst>
          </p:nvPr>
        </p:nvGraphicFramePr>
        <p:xfrm>
          <a:off x="252117" y="1700808"/>
          <a:ext cx="8579295" cy="51119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8151"/>
                <a:gridCol w="3744416"/>
                <a:gridCol w="3466728"/>
              </a:tblGrid>
              <a:tr h="100811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51928">
                <a:tc>
                  <a:txBody>
                    <a:bodyPr/>
                    <a:lstStyle/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影响力分析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社区搜索、圈子发掘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好友推荐、“关注”推荐</a:t>
                      </a:r>
                      <a:endParaRPr lang="en-US" altLang="zh-CN" dirty="0" smtClean="0"/>
                    </a:p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用户行为预测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社交推荐系统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行为模式挖掘</a:t>
                      </a:r>
                      <a:endParaRPr lang="en-US" altLang="zh-CN" dirty="0" smtClean="0"/>
                    </a:p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51928">
                <a:tc>
                  <a:txBody>
                    <a:bodyPr/>
                    <a:lstStyle/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僵尸粉检测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可疑的好友请求、私信行为</a:t>
                      </a:r>
                      <a:endParaRPr lang="en-US" altLang="zh-CN" dirty="0" smtClean="0"/>
                    </a:p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商业推广</a:t>
                      </a:r>
                      <a:endParaRPr lang="en-US" altLang="zh-CN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真假新闻分类</a:t>
                      </a:r>
                      <a:endParaRPr lang="en-US" altLang="zh-CN" baseline="0" dirty="0" smtClean="0"/>
                    </a:p>
                    <a:p>
                      <a:pPr algn="ctr"/>
                      <a:r>
                        <a:rPr lang="zh-CN" altLang="en-US" dirty="0" smtClean="0"/>
                        <a:t>垃圾信息传播检测</a:t>
                      </a:r>
                      <a:endParaRPr lang="en-US" altLang="zh-CN" dirty="0" smtClean="0"/>
                    </a:p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028" name="Picture 4" descr="http://www.meng-jiang.com/images/user-ite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716" y="1700809"/>
            <a:ext cx="2999997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meng-jiang.com/images/anomalou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32" y="479715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355059" y="2361062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“用户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信息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”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链接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3894" y="587715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异常意图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标题 4"/>
          <p:cNvSpPr>
            <a:spLocks noGrp="1"/>
          </p:cNvSpPr>
          <p:nvPr>
            <p:ph type="title"/>
          </p:nvPr>
        </p:nvSpPr>
        <p:spPr>
          <a:xfrm>
            <a:off x="357188" y="714375"/>
            <a:ext cx="8458200" cy="563563"/>
          </a:xfrm>
        </p:spPr>
        <p:txBody>
          <a:bodyPr/>
          <a:lstStyle/>
          <a:p>
            <a:r>
              <a:rPr lang="zh-CN" altLang="en-US" dirty="0" smtClean="0">
                <a:latin typeface="+mn-ea"/>
                <a:ea typeface="+mn-ea"/>
              </a:rPr>
              <a:t>意图 </a:t>
            </a:r>
            <a:r>
              <a:rPr lang="en-US" altLang="zh-CN" dirty="0" smtClean="0">
                <a:latin typeface="+mn-ea"/>
                <a:ea typeface="+mn-ea"/>
              </a:rPr>
              <a:t>+ </a:t>
            </a:r>
            <a:r>
              <a:rPr lang="zh-CN" altLang="en-US" dirty="0" smtClean="0">
                <a:latin typeface="+mn-ea"/>
                <a:ea typeface="+mn-ea"/>
              </a:rPr>
              <a:t>链接 </a:t>
            </a:r>
            <a:r>
              <a:rPr lang="en-US" altLang="zh-CN" dirty="0" smtClean="0">
                <a:latin typeface="+mn-ea"/>
                <a:ea typeface="+mn-ea"/>
              </a:rPr>
              <a:t>= </a:t>
            </a:r>
            <a:r>
              <a:rPr lang="zh-CN" altLang="en-US" dirty="0" smtClean="0">
                <a:latin typeface="+mn-ea"/>
                <a:ea typeface="+mn-ea"/>
              </a:rPr>
              <a:t>新应用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12" name="Picture 2" descr="http://www.meng-jiang.com/images/user-us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700809"/>
            <a:ext cx="299999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661831" y="2366229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“用户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用户” 链接</a:t>
            </a:r>
          </a:p>
        </p:txBody>
      </p:sp>
      <p:pic>
        <p:nvPicPr>
          <p:cNvPr id="20" name="Picture 6" descr="http://www.meng-jiang.com/images/norma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32" y="2735561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68136" y="38155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正常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意图</a:t>
            </a:r>
          </a:p>
        </p:txBody>
      </p:sp>
    </p:spTree>
    <p:extLst>
      <p:ext uri="{BB962C8B-B14F-4D97-AF65-F5344CB8AC3E}">
        <p14:creationId xmlns:p14="http://schemas.microsoft.com/office/powerpoint/2010/main" val="314711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ea"/>
                <a:ea typeface="+mn-ea"/>
              </a:rPr>
              <a:t>提纲：社交网络用户行为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为什么值得研究？</a:t>
            </a:r>
            <a:endParaRPr lang="en-US" altLang="zh-CN" sz="2400" dirty="0" smtClean="0"/>
          </a:p>
          <a:p>
            <a:r>
              <a:rPr lang="zh-CN" altLang="en-US" sz="2400" dirty="0" smtClean="0"/>
              <a:t>具有哪些特点？</a:t>
            </a:r>
            <a:endParaRPr lang="en-US" altLang="zh-CN" sz="2400" dirty="0" smtClean="0"/>
          </a:p>
          <a:p>
            <a:r>
              <a:rPr lang="zh-CN" altLang="en-US" sz="2400" dirty="0">
                <a:solidFill>
                  <a:srgbClr val="FF0000"/>
                </a:solidFill>
              </a:rPr>
              <a:t>带来</a:t>
            </a:r>
            <a:r>
              <a:rPr lang="zh-CN" altLang="en-US" sz="2400" dirty="0" smtClean="0">
                <a:solidFill>
                  <a:srgbClr val="FF0000"/>
                </a:solidFill>
              </a:rPr>
              <a:t>哪些机遇和挑战？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/>
              <a:t>有什么感悟？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163304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ea"/>
                <a:ea typeface="+mn-ea"/>
              </a:rPr>
              <a:t>“大规模”带来的问题：社交推荐系统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研究问题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用户每分钟都能接收到大量来自社交网络的信息</a:t>
            </a:r>
            <a:endParaRPr lang="en-US" altLang="zh-CN" sz="2000" dirty="0" smtClean="0"/>
          </a:p>
          <a:p>
            <a:pPr lvl="1"/>
            <a:r>
              <a:rPr lang="zh-CN" altLang="en-US" sz="2000" dirty="0"/>
              <a:t>如</a:t>
            </a:r>
            <a:r>
              <a:rPr lang="zh-CN" altLang="en-US" sz="2000" dirty="0" smtClean="0"/>
              <a:t>何更好的推荐信息或是对新鲜事进行排序？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我们是否能够预测用户下一步会点击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分享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转发什么？</a:t>
            </a:r>
            <a:endParaRPr lang="en-US" altLang="zh-CN" sz="2000" dirty="0" smtClean="0"/>
          </a:p>
          <a:p>
            <a:r>
              <a:rPr lang="zh-CN" altLang="en-US" sz="2400" dirty="0"/>
              <a:t>问</a:t>
            </a:r>
            <a:r>
              <a:rPr lang="zh-CN" altLang="en-US" sz="2400" dirty="0" smtClean="0"/>
              <a:t>题定义</a:t>
            </a:r>
            <a:endParaRPr lang="en-US" altLang="zh-CN" sz="2400" dirty="0" smtClean="0"/>
          </a:p>
          <a:p>
            <a:pPr lvl="1"/>
            <a:r>
              <a:rPr lang="zh-CN" altLang="en-US" sz="2000" dirty="0" smtClean="0">
                <a:solidFill>
                  <a:srgbClr val="FF0000"/>
                </a:solidFill>
              </a:rPr>
              <a:t>预测缺失的“用户</a:t>
            </a:r>
            <a:r>
              <a:rPr lang="en-US" altLang="zh-CN" sz="2000" dirty="0" smtClean="0">
                <a:solidFill>
                  <a:srgbClr val="FF0000"/>
                </a:solidFill>
              </a:rPr>
              <a:t>-</a:t>
            </a:r>
            <a:r>
              <a:rPr lang="zh-CN" altLang="en-US" sz="2000" dirty="0">
                <a:solidFill>
                  <a:srgbClr val="FF0000"/>
                </a:solidFill>
              </a:rPr>
              <a:t>信息</a:t>
            </a:r>
            <a:r>
              <a:rPr lang="zh-CN" altLang="en-US" sz="2000" dirty="0" smtClean="0">
                <a:solidFill>
                  <a:srgbClr val="FF0000"/>
                </a:solidFill>
              </a:rPr>
              <a:t>”链接（“用户</a:t>
            </a:r>
            <a:r>
              <a:rPr lang="en-US" altLang="zh-CN" sz="2000" dirty="0" smtClean="0">
                <a:solidFill>
                  <a:srgbClr val="FF0000"/>
                </a:solidFill>
              </a:rPr>
              <a:t>-</a:t>
            </a:r>
            <a:r>
              <a:rPr lang="zh-CN" altLang="en-US" sz="2000" dirty="0" smtClean="0">
                <a:solidFill>
                  <a:srgbClr val="FF0000"/>
                </a:solidFill>
              </a:rPr>
              <a:t>信息”矩阵中的缺省值</a:t>
            </a:r>
            <a:r>
              <a:rPr lang="zh-CN" altLang="en-US" sz="2000" dirty="0">
                <a:solidFill>
                  <a:srgbClr val="FF0000"/>
                </a:solidFill>
              </a:rPr>
              <a:t>）</a:t>
            </a:r>
            <a:endParaRPr lang="en-US" altLang="zh-CN" sz="20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6724076"/>
              </p:ext>
            </p:extLst>
          </p:nvPr>
        </p:nvGraphicFramePr>
        <p:xfrm>
          <a:off x="4937380" y="4613854"/>
          <a:ext cx="3168353" cy="175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2088"/>
                <a:gridCol w="720080"/>
                <a:gridCol w="648072"/>
                <a:gridCol w="288032"/>
                <a:gridCol w="720081"/>
              </a:tblGrid>
              <a:tr h="125670">
                <a:tc>
                  <a:txBody>
                    <a:bodyPr/>
                    <a:lstStyle/>
                    <a:p>
                      <a:pPr algn="l"/>
                      <a:endParaRPr lang="zh-CN" altLang="en-US" sz="1200" b="0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User</a:t>
                      </a:r>
                      <a:r>
                        <a:rPr lang="en-US" altLang="zh-CN" sz="1200" baseline="0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 1</a:t>
                      </a:r>
                      <a:endParaRPr lang="zh-CN" altLang="en-US" sz="1200" b="0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User</a:t>
                      </a:r>
                      <a:r>
                        <a:rPr lang="en-US" altLang="zh-CN" sz="1200" baseline="0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 2</a:t>
                      </a:r>
                      <a:endParaRPr lang="zh-CN" altLang="en-US" sz="1200" b="0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…</a:t>
                      </a:r>
                      <a:endParaRPr lang="zh-CN" altLang="en-US" sz="1200" b="0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User</a:t>
                      </a:r>
                      <a:r>
                        <a:rPr lang="en-US" altLang="zh-CN" sz="1200" baseline="0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 M</a:t>
                      </a:r>
                      <a:endParaRPr lang="zh-CN" altLang="en-US" sz="1200" b="0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Tweet </a:t>
                      </a:r>
                      <a:r>
                        <a:rPr lang="en-US" altLang="zh-CN" sz="1200" baseline="0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1</a:t>
                      </a:r>
                      <a:endParaRPr lang="zh-CN" altLang="en-US" sz="1200" b="0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1</a:t>
                      </a:r>
                      <a:endParaRPr lang="zh-CN" altLang="en-US" sz="1200" b="1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1</a:t>
                      </a:r>
                      <a:endParaRPr lang="zh-CN" altLang="en-US" sz="1200" b="1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…</a:t>
                      </a:r>
                      <a:endParaRPr lang="zh-CN" altLang="en-US" sz="1200" b="1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1</a:t>
                      </a:r>
                      <a:endParaRPr lang="zh-CN" altLang="en-US" sz="1200" b="1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aseline="0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Tweet 2</a:t>
                      </a:r>
                      <a:endParaRPr lang="zh-CN" altLang="en-US" sz="1200" b="0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0</a:t>
                      </a:r>
                      <a:endParaRPr lang="zh-CN" altLang="en-US" sz="1200" b="1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?</a:t>
                      </a:r>
                      <a:endParaRPr lang="zh-CN" altLang="en-US" sz="1200" b="1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…</a:t>
                      </a:r>
                      <a:endParaRPr lang="zh-CN" altLang="en-US" sz="1200" b="1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?</a:t>
                      </a:r>
                      <a:endParaRPr lang="zh-CN" altLang="en-US" sz="1200" b="1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…</a:t>
                      </a:r>
                      <a:endParaRPr lang="zh-CN" altLang="en-US" sz="1200" b="0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…</a:t>
                      </a:r>
                      <a:endParaRPr lang="zh-CN" altLang="en-US" sz="1200" b="1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…</a:t>
                      </a:r>
                      <a:endParaRPr lang="zh-CN" altLang="en-US" sz="1200" b="1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…</a:t>
                      </a:r>
                      <a:endParaRPr lang="zh-CN" altLang="en-US" sz="1200" b="1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 b="1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aseline="0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Tweet N</a:t>
                      </a:r>
                      <a:endParaRPr lang="zh-CN" altLang="en-US" sz="1200" b="0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1</a:t>
                      </a:r>
                      <a:endParaRPr lang="zh-CN" altLang="en-US" sz="1200" b="1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?</a:t>
                      </a:r>
                      <a:endParaRPr lang="zh-CN" altLang="en-US" sz="1200" b="1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…</a:t>
                      </a:r>
                      <a:endParaRPr lang="zh-CN" altLang="en-US" sz="1200" b="1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1</a:t>
                      </a:r>
                      <a:endParaRPr lang="zh-CN" altLang="en-US" sz="1200" b="1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940" y="4635181"/>
            <a:ext cx="1455681" cy="558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940" y="5292621"/>
            <a:ext cx="1452521" cy="422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578" y="4643023"/>
            <a:ext cx="1767773" cy="54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940" y="5799286"/>
            <a:ext cx="2383233" cy="421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490" y="5782390"/>
            <a:ext cx="1068861" cy="455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819" y="5247621"/>
            <a:ext cx="1475532" cy="429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59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“大规模”带来的问题：社交推荐系统</a:t>
            </a:r>
          </a:p>
        </p:txBody>
      </p:sp>
      <p:sp>
        <p:nvSpPr>
          <p:cNvPr id="16" name="立方体 83"/>
          <p:cNvSpPr/>
          <p:nvPr/>
        </p:nvSpPr>
        <p:spPr>
          <a:xfrm>
            <a:off x="723337" y="3172887"/>
            <a:ext cx="1440000" cy="1440000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4000" baseline="30000" dirty="0" smtClean="0">
                <a:latin typeface="+mn-ea"/>
              </a:rPr>
              <a:t>转发</a:t>
            </a:r>
            <a:endParaRPr lang="en-US" altLang="zh-CN" sz="4000" baseline="30000" dirty="0" smtClean="0">
              <a:latin typeface="+mn-ea"/>
            </a:endParaRPr>
          </a:p>
          <a:p>
            <a:pPr algn="ctr"/>
            <a:r>
              <a:rPr lang="en-US" altLang="zh-CN" sz="4000" baseline="30000" dirty="0" smtClean="0">
                <a:latin typeface="+mn-ea"/>
              </a:rPr>
              <a:t>/</a:t>
            </a:r>
            <a:r>
              <a:rPr lang="zh-CN" altLang="en-US" sz="4000" baseline="30000" dirty="0" smtClean="0">
                <a:latin typeface="+mn-ea"/>
              </a:rPr>
              <a:t>评论</a:t>
            </a:r>
            <a:endParaRPr lang="en-US" altLang="zh-CN" sz="4000" baseline="30000" dirty="0" smtClean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81190" y="366205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+mn-ea"/>
                <a:cs typeface="Times New Roman" panose="02020603050405020304" pitchFamily="18" charset="0"/>
              </a:rPr>
              <a:t>用户</a:t>
            </a:r>
            <a:endParaRPr lang="zh-CN" altLang="en-US" sz="24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83114" y="267813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微博</a:t>
            </a:r>
          </a:p>
        </p:txBody>
      </p:sp>
      <p:sp>
        <p:nvSpPr>
          <p:cNvPr id="19" name="爆炸形 2 5"/>
          <p:cNvSpPr/>
          <p:nvPr/>
        </p:nvSpPr>
        <p:spPr>
          <a:xfrm>
            <a:off x="3840867" y="2530090"/>
            <a:ext cx="3060000" cy="1620000"/>
          </a:xfrm>
          <a:prstGeom prst="irregularSeal2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高度</a:t>
            </a:r>
            <a:endParaRPr lang="en-US" altLang="zh-CN" sz="2400" dirty="0" smtClean="0"/>
          </a:p>
          <a:p>
            <a:pPr algn="ctr"/>
            <a:r>
              <a:rPr lang="zh-CN" altLang="en-US" sz="2400" dirty="0" smtClean="0"/>
              <a:t>稀疏</a:t>
            </a:r>
            <a:endParaRPr lang="zh-CN" altLang="en-US" sz="2400" dirty="0"/>
          </a:p>
        </p:txBody>
      </p:sp>
      <p:sp>
        <p:nvSpPr>
          <p:cNvPr id="6" name="Left Brace 5"/>
          <p:cNvSpPr/>
          <p:nvPr/>
        </p:nvSpPr>
        <p:spPr>
          <a:xfrm>
            <a:off x="2346091" y="3445329"/>
            <a:ext cx="155448" cy="9144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0" name="立方体 83"/>
          <p:cNvSpPr/>
          <p:nvPr/>
        </p:nvSpPr>
        <p:spPr>
          <a:xfrm>
            <a:off x="2506161" y="3296539"/>
            <a:ext cx="1080000" cy="540000"/>
          </a:xfrm>
          <a:prstGeom prst="cube">
            <a:avLst>
              <a:gd name="adj" fmla="val 0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+mn-ea"/>
              </a:rPr>
              <a:t>#</a:t>
            </a:r>
            <a:r>
              <a:rPr lang="zh-CN" altLang="en-US" sz="2400" dirty="0" smtClean="0">
                <a:latin typeface="+mn-ea"/>
              </a:rPr>
              <a:t>用户</a:t>
            </a:r>
            <a:endParaRPr lang="zh-CN" altLang="en-US" sz="2400" baseline="30000" dirty="0">
              <a:latin typeface="+mn-ea"/>
            </a:endParaRPr>
          </a:p>
        </p:txBody>
      </p:sp>
      <p:sp>
        <p:nvSpPr>
          <p:cNvPr id="21" name="立方体 83"/>
          <p:cNvSpPr/>
          <p:nvPr/>
        </p:nvSpPr>
        <p:spPr>
          <a:xfrm>
            <a:off x="2501538" y="3985436"/>
            <a:ext cx="1206365" cy="540000"/>
          </a:xfrm>
          <a:prstGeom prst="cube">
            <a:avLst>
              <a:gd name="adj" fmla="val 0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+mn-ea"/>
              </a:rPr>
              <a:t>#</a:t>
            </a:r>
            <a:r>
              <a:rPr lang="zh-CN" altLang="en-US" sz="2400" dirty="0" smtClean="0">
                <a:latin typeface="+mn-ea"/>
              </a:rPr>
              <a:t>微博</a:t>
            </a:r>
            <a:endParaRPr lang="zh-CN" altLang="en-US" sz="2400" baseline="30000" dirty="0">
              <a:latin typeface="+mn-ea"/>
            </a:endParaRPr>
          </a:p>
        </p:txBody>
      </p:sp>
      <p:sp>
        <p:nvSpPr>
          <p:cNvPr id="22" name="立方体 83"/>
          <p:cNvSpPr/>
          <p:nvPr/>
        </p:nvSpPr>
        <p:spPr>
          <a:xfrm>
            <a:off x="2213792" y="2530090"/>
            <a:ext cx="1655493" cy="540000"/>
          </a:xfrm>
          <a:prstGeom prst="cube">
            <a:avLst>
              <a:gd name="adj" fmla="val 0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海量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</a:rPr>
              <a:t>!</a:t>
            </a:r>
            <a:endParaRPr lang="zh-CN" altLang="en-US" sz="2400" baseline="300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3622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“大规模”带来的问题：社交推荐系统</a:t>
            </a:r>
          </a:p>
        </p:txBody>
      </p:sp>
      <p:sp>
        <p:nvSpPr>
          <p:cNvPr id="46" name="Content Placeholder 4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 smtClean="0"/>
              <a:t>我们能否用其他已有链接帮助预测？</a:t>
            </a:r>
            <a:endParaRPr lang="zh-CN" altLang="en-US" sz="2800" dirty="0"/>
          </a:p>
        </p:txBody>
      </p:sp>
      <p:sp>
        <p:nvSpPr>
          <p:cNvPr id="29" name="立方体 83"/>
          <p:cNvSpPr/>
          <p:nvPr/>
        </p:nvSpPr>
        <p:spPr>
          <a:xfrm>
            <a:off x="5433099" y="5237381"/>
            <a:ext cx="1440000" cy="1440000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600" baseline="30000" dirty="0" smtClean="0">
                <a:latin typeface="+mn-ea"/>
              </a:rPr>
              <a:t>社交关系</a:t>
            </a:r>
            <a:endParaRPr lang="zh-CN" altLang="en-US" sz="3600" baseline="30000" dirty="0"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 rot="16200000">
            <a:off x="4790952" y="57265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用</a:t>
            </a:r>
            <a:r>
              <a:rPr lang="zh-CN" altLang="en-US" sz="2400" dirty="0" smtClean="0">
                <a:latin typeface="+mn-ea"/>
                <a:cs typeface="Times New Roman" panose="02020603050405020304" pitchFamily="18" charset="0"/>
              </a:rPr>
              <a:t>户</a:t>
            </a:r>
            <a:endParaRPr lang="zh-CN" altLang="en-US" sz="24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761004" y="477571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+mn-ea"/>
                <a:cs typeface="Times New Roman" panose="02020603050405020304" pitchFamily="18" charset="0"/>
              </a:rPr>
              <a:t>用户</a:t>
            </a:r>
            <a:endParaRPr lang="zh-CN" altLang="en-US" sz="24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2" name="立方体 83"/>
          <p:cNvSpPr/>
          <p:nvPr/>
        </p:nvSpPr>
        <p:spPr>
          <a:xfrm>
            <a:off x="7456106" y="5229106"/>
            <a:ext cx="1440000" cy="1440000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600" baseline="30000" dirty="0" smtClean="0">
                <a:latin typeface="+mn-ea"/>
              </a:rPr>
              <a:t>交互频率</a:t>
            </a:r>
            <a:endParaRPr lang="zh-CN" altLang="en-US" sz="3600" baseline="30000" dirty="0">
              <a:latin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 rot="16200000">
            <a:off x="6813959" y="571827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用</a:t>
            </a:r>
            <a:r>
              <a:rPr lang="zh-CN" altLang="en-US" sz="2400" dirty="0" smtClean="0">
                <a:latin typeface="+mn-ea"/>
                <a:cs typeface="Times New Roman" panose="02020603050405020304" pitchFamily="18" charset="0"/>
              </a:rPr>
              <a:t>户</a:t>
            </a:r>
            <a:endParaRPr lang="zh-CN" altLang="en-US" sz="24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784011" y="476744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+mn-ea"/>
                <a:cs typeface="Times New Roman" panose="02020603050405020304" pitchFamily="18" charset="0"/>
              </a:rPr>
              <a:t>用户</a:t>
            </a:r>
            <a:endParaRPr lang="zh-CN" altLang="en-US" sz="24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8" name="立方体 83"/>
          <p:cNvSpPr/>
          <p:nvPr/>
        </p:nvSpPr>
        <p:spPr>
          <a:xfrm>
            <a:off x="3512962" y="5237381"/>
            <a:ext cx="1440000" cy="1440000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600" baseline="30000" dirty="0">
                <a:latin typeface="+mn-ea"/>
              </a:rPr>
              <a:t>内容</a:t>
            </a:r>
            <a:endParaRPr lang="en-US" altLang="zh-CN" sz="3600" baseline="30000" dirty="0" smtClean="0">
              <a:latin typeface="+mn-ea"/>
            </a:endParaRPr>
          </a:p>
          <a:p>
            <a:pPr algn="ctr"/>
            <a:r>
              <a:rPr lang="zh-CN" altLang="en-US" sz="3600" baseline="30000" dirty="0" smtClean="0">
                <a:latin typeface="+mn-ea"/>
              </a:rPr>
              <a:t>相似度</a:t>
            </a:r>
            <a:endParaRPr lang="zh-CN" altLang="en-US" sz="3600" baseline="30000" dirty="0">
              <a:latin typeface="+mn-ea"/>
            </a:endParaRPr>
          </a:p>
        </p:txBody>
      </p:sp>
      <p:sp>
        <p:nvSpPr>
          <p:cNvPr id="39" name="TextBox 38"/>
          <p:cNvSpPr txBox="1"/>
          <p:nvPr/>
        </p:nvSpPr>
        <p:spPr>
          <a:xfrm rot="16200000">
            <a:off x="2870816" y="57265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+mn-ea"/>
                <a:cs typeface="Times New Roman" panose="02020603050405020304" pitchFamily="18" charset="0"/>
              </a:rPr>
              <a:t>微博</a:t>
            </a:r>
            <a:endParaRPr lang="zh-CN" altLang="en-US" sz="24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840867" y="477571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+mn-ea"/>
                <a:cs typeface="Times New Roman" panose="02020603050405020304" pitchFamily="18" charset="0"/>
              </a:rPr>
              <a:t>微博</a:t>
            </a:r>
            <a:endParaRPr lang="zh-CN" altLang="en-US" sz="2400" dirty="0"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/>
          <p:cNvCxnSpPr>
            <a:stCxn id="40" idx="0"/>
          </p:cNvCxnSpPr>
          <p:nvPr/>
        </p:nvCxnSpPr>
        <p:spPr>
          <a:xfrm flipV="1">
            <a:off x="4240977" y="4150090"/>
            <a:ext cx="950084" cy="6256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1" idx="0"/>
          </p:cNvCxnSpPr>
          <p:nvPr/>
        </p:nvCxnSpPr>
        <p:spPr>
          <a:xfrm flipH="1" flipV="1">
            <a:off x="5554684" y="4150090"/>
            <a:ext cx="606430" cy="6256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4" idx="0"/>
          </p:cNvCxnSpPr>
          <p:nvPr/>
        </p:nvCxnSpPr>
        <p:spPr>
          <a:xfrm flipH="1" flipV="1">
            <a:off x="6153099" y="4150091"/>
            <a:ext cx="2031022" cy="617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立方体 83"/>
          <p:cNvSpPr/>
          <p:nvPr/>
        </p:nvSpPr>
        <p:spPr>
          <a:xfrm>
            <a:off x="723337" y="3172887"/>
            <a:ext cx="1440000" cy="1440000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4000" baseline="30000" dirty="0" smtClean="0">
                <a:latin typeface="+mn-ea"/>
              </a:rPr>
              <a:t>转发</a:t>
            </a:r>
            <a:endParaRPr lang="en-US" altLang="zh-CN" sz="4000" baseline="30000" dirty="0" smtClean="0">
              <a:latin typeface="+mn-ea"/>
            </a:endParaRPr>
          </a:p>
          <a:p>
            <a:pPr algn="ctr"/>
            <a:r>
              <a:rPr lang="en-US" altLang="zh-CN" sz="4000" baseline="30000" dirty="0" smtClean="0">
                <a:latin typeface="+mn-ea"/>
              </a:rPr>
              <a:t>/</a:t>
            </a:r>
            <a:r>
              <a:rPr lang="zh-CN" altLang="en-US" sz="4000" baseline="30000" dirty="0" smtClean="0">
                <a:latin typeface="+mn-ea"/>
              </a:rPr>
              <a:t>评论</a:t>
            </a:r>
            <a:endParaRPr lang="en-US" altLang="zh-CN" sz="4000" baseline="30000" dirty="0" smtClean="0"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 rot="16200000">
            <a:off x="81190" y="366205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+mn-ea"/>
                <a:cs typeface="Times New Roman" panose="02020603050405020304" pitchFamily="18" charset="0"/>
              </a:rPr>
              <a:t>用户</a:t>
            </a:r>
            <a:endParaRPr lang="zh-CN" altLang="en-US" sz="24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83114" y="267813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微博</a:t>
            </a:r>
          </a:p>
        </p:txBody>
      </p:sp>
      <p:sp>
        <p:nvSpPr>
          <p:cNvPr id="27" name="爆炸形 2 5"/>
          <p:cNvSpPr/>
          <p:nvPr/>
        </p:nvSpPr>
        <p:spPr>
          <a:xfrm>
            <a:off x="3840867" y="2530090"/>
            <a:ext cx="3060000" cy="1620000"/>
          </a:xfrm>
          <a:prstGeom prst="irregularSeal2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高度</a:t>
            </a:r>
            <a:endParaRPr lang="en-US" altLang="zh-CN" sz="2400" dirty="0" smtClean="0"/>
          </a:p>
          <a:p>
            <a:pPr algn="ctr"/>
            <a:r>
              <a:rPr lang="zh-CN" altLang="en-US" sz="2400" dirty="0" smtClean="0"/>
              <a:t>稀疏</a:t>
            </a:r>
            <a:endParaRPr lang="zh-CN" altLang="en-US" sz="2400" dirty="0"/>
          </a:p>
        </p:txBody>
      </p:sp>
      <p:sp>
        <p:nvSpPr>
          <p:cNvPr id="28" name="Left Brace 27"/>
          <p:cNvSpPr/>
          <p:nvPr/>
        </p:nvSpPr>
        <p:spPr>
          <a:xfrm>
            <a:off x="2346091" y="3445329"/>
            <a:ext cx="155448" cy="91440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立方体 83"/>
          <p:cNvSpPr/>
          <p:nvPr/>
        </p:nvSpPr>
        <p:spPr>
          <a:xfrm>
            <a:off x="2506161" y="3296539"/>
            <a:ext cx="1080000" cy="540000"/>
          </a:xfrm>
          <a:prstGeom prst="cube">
            <a:avLst>
              <a:gd name="adj" fmla="val 0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+mn-ea"/>
              </a:rPr>
              <a:t>#</a:t>
            </a:r>
            <a:r>
              <a:rPr lang="zh-CN" altLang="en-US" sz="2400" dirty="0" smtClean="0">
                <a:latin typeface="+mn-ea"/>
              </a:rPr>
              <a:t>用户</a:t>
            </a:r>
            <a:endParaRPr lang="zh-CN" altLang="en-US" sz="2400" baseline="30000" dirty="0">
              <a:latin typeface="+mn-ea"/>
            </a:endParaRPr>
          </a:p>
        </p:txBody>
      </p:sp>
      <p:sp>
        <p:nvSpPr>
          <p:cNvPr id="36" name="立方体 83"/>
          <p:cNvSpPr/>
          <p:nvPr/>
        </p:nvSpPr>
        <p:spPr>
          <a:xfrm>
            <a:off x="2501538" y="3985436"/>
            <a:ext cx="1206365" cy="540000"/>
          </a:xfrm>
          <a:prstGeom prst="cube">
            <a:avLst>
              <a:gd name="adj" fmla="val 0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+mn-ea"/>
              </a:rPr>
              <a:t>#</a:t>
            </a:r>
            <a:r>
              <a:rPr lang="zh-CN" altLang="en-US" sz="2400" dirty="0" smtClean="0">
                <a:latin typeface="+mn-ea"/>
              </a:rPr>
              <a:t>微博</a:t>
            </a:r>
            <a:endParaRPr lang="zh-CN" altLang="en-US" sz="2400" baseline="30000" dirty="0">
              <a:latin typeface="+mn-ea"/>
            </a:endParaRPr>
          </a:p>
        </p:txBody>
      </p:sp>
      <p:sp>
        <p:nvSpPr>
          <p:cNvPr id="37" name="立方体 83"/>
          <p:cNvSpPr/>
          <p:nvPr/>
        </p:nvSpPr>
        <p:spPr>
          <a:xfrm>
            <a:off x="2213792" y="2530090"/>
            <a:ext cx="1655493" cy="540000"/>
          </a:xfrm>
          <a:prstGeom prst="cube">
            <a:avLst>
              <a:gd name="adj" fmla="val 0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海量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</a:rPr>
              <a:t>!</a:t>
            </a:r>
            <a:endParaRPr lang="zh-CN" altLang="en-US" sz="2400" baseline="300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4219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“大规模”带来的问题：社交推荐系统</a:t>
            </a:r>
          </a:p>
        </p:txBody>
      </p:sp>
      <p:sp>
        <p:nvSpPr>
          <p:cNvPr id="46" name="Content Placeholder 4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 smtClean="0">
                <a:latin typeface="+mn-ea"/>
              </a:rPr>
              <a:t>可以</a:t>
            </a:r>
            <a:r>
              <a:rPr lang="en-US" altLang="zh-CN" sz="2800" dirty="0" smtClean="0">
                <a:latin typeface="+mn-ea"/>
              </a:rPr>
              <a:t>! </a:t>
            </a:r>
            <a:r>
              <a:rPr lang="zh-CN" altLang="en-US" sz="2800" dirty="0" smtClean="0">
                <a:latin typeface="+mn-ea"/>
              </a:rPr>
              <a:t>必须理解用户行为的意图</a:t>
            </a:r>
            <a:r>
              <a:rPr lang="en-US" altLang="zh-CN" sz="2800" dirty="0" smtClean="0">
                <a:latin typeface="+mn-ea"/>
              </a:rPr>
              <a:t>!</a:t>
            </a:r>
            <a:endParaRPr lang="zh-CN" altLang="en-US" sz="2800" dirty="0">
              <a:latin typeface="+mn-ea"/>
            </a:endParaRPr>
          </a:p>
        </p:txBody>
      </p:sp>
      <p:sp>
        <p:nvSpPr>
          <p:cNvPr id="16" name="立方体 83"/>
          <p:cNvSpPr/>
          <p:nvPr/>
        </p:nvSpPr>
        <p:spPr>
          <a:xfrm>
            <a:off x="1595246" y="5226458"/>
            <a:ext cx="1440000" cy="1440000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600" baseline="30000" dirty="0" smtClean="0">
                <a:latin typeface="+mn-ea"/>
              </a:rPr>
              <a:t>转发</a:t>
            </a:r>
            <a:endParaRPr lang="en-US" altLang="zh-CN" sz="3600" baseline="30000" dirty="0" smtClean="0">
              <a:latin typeface="+mn-ea"/>
            </a:endParaRPr>
          </a:p>
          <a:p>
            <a:pPr algn="ctr"/>
            <a:r>
              <a:rPr lang="en-US" altLang="zh-CN" sz="3600" baseline="30000" dirty="0" smtClean="0">
                <a:latin typeface="+mn-ea"/>
              </a:rPr>
              <a:t>/</a:t>
            </a:r>
            <a:r>
              <a:rPr lang="zh-CN" altLang="en-US" sz="3600" baseline="30000" dirty="0" smtClean="0">
                <a:latin typeface="+mn-ea"/>
              </a:rPr>
              <a:t>评论</a:t>
            </a:r>
            <a:endParaRPr lang="zh-CN" altLang="en-US" sz="3600" baseline="30000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953099" y="571562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+mn-ea"/>
                <a:cs typeface="Times New Roman" panose="02020603050405020304" pitchFamily="18" charset="0"/>
              </a:rPr>
              <a:t>用户</a:t>
            </a:r>
            <a:endParaRPr lang="zh-CN" altLang="en-US" sz="24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55023" y="473170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+mn-ea"/>
                <a:cs typeface="Times New Roman" panose="02020603050405020304" pitchFamily="18" charset="0"/>
              </a:rPr>
              <a:t>微博</a:t>
            </a:r>
            <a:endParaRPr lang="zh-CN" altLang="en-US" sz="24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9" name="立方体 83"/>
          <p:cNvSpPr/>
          <p:nvPr/>
        </p:nvSpPr>
        <p:spPr>
          <a:xfrm>
            <a:off x="5433099" y="5237381"/>
            <a:ext cx="1440000" cy="1440000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600" baseline="30000" dirty="0" smtClean="0">
                <a:latin typeface="+mn-ea"/>
              </a:rPr>
              <a:t>社交关系</a:t>
            </a:r>
            <a:endParaRPr lang="zh-CN" altLang="en-US" sz="3600" baseline="30000" dirty="0"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 rot="16200000">
            <a:off x="4790952" y="57265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用户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761004" y="477571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用</a:t>
            </a:r>
            <a:r>
              <a:rPr lang="zh-CN" altLang="en-US" sz="2400" dirty="0" smtClean="0">
                <a:latin typeface="+mn-ea"/>
                <a:cs typeface="Times New Roman" panose="02020603050405020304" pitchFamily="18" charset="0"/>
              </a:rPr>
              <a:t>户</a:t>
            </a:r>
            <a:endParaRPr lang="zh-CN" altLang="en-US" sz="24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2" name="立方体 83"/>
          <p:cNvSpPr/>
          <p:nvPr/>
        </p:nvSpPr>
        <p:spPr>
          <a:xfrm>
            <a:off x="7456106" y="5229106"/>
            <a:ext cx="1440000" cy="1440000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600" baseline="30000" dirty="0" smtClean="0">
                <a:latin typeface="+mn-ea"/>
              </a:rPr>
              <a:t>交互频率</a:t>
            </a:r>
            <a:endParaRPr lang="zh-CN" altLang="en-US" sz="3600" baseline="30000" dirty="0">
              <a:latin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 rot="16200000">
            <a:off x="6813959" y="571827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用</a:t>
            </a:r>
            <a:r>
              <a:rPr lang="zh-CN" altLang="en-US" sz="2400" dirty="0" smtClean="0">
                <a:latin typeface="+mn-ea"/>
                <a:cs typeface="Times New Roman" panose="02020603050405020304" pitchFamily="18" charset="0"/>
              </a:rPr>
              <a:t>户</a:t>
            </a:r>
            <a:endParaRPr lang="zh-CN" altLang="en-US" sz="24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784011" y="476744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用</a:t>
            </a:r>
            <a:r>
              <a:rPr lang="zh-CN" altLang="en-US" sz="2400" dirty="0" smtClean="0">
                <a:latin typeface="+mn-ea"/>
                <a:cs typeface="Times New Roman" panose="02020603050405020304" pitchFamily="18" charset="0"/>
              </a:rPr>
              <a:t>户</a:t>
            </a:r>
            <a:endParaRPr lang="zh-CN" altLang="en-US" sz="24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8" name="立方体 83"/>
          <p:cNvSpPr/>
          <p:nvPr/>
        </p:nvSpPr>
        <p:spPr>
          <a:xfrm>
            <a:off x="3512962" y="5237381"/>
            <a:ext cx="1440000" cy="1440000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600" baseline="30000" dirty="0">
                <a:latin typeface="+mn-ea"/>
              </a:rPr>
              <a:t>内</a:t>
            </a:r>
            <a:r>
              <a:rPr lang="zh-CN" altLang="en-US" sz="3600" baseline="30000" dirty="0" smtClean="0">
                <a:latin typeface="+mn-ea"/>
              </a:rPr>
              <a:t>容</a:t>
            </a:r>
            <a:endParaRPr lang="en-US" altLang="zh-CN" sz="3600" baseline="30000" dirty="0" smtClean="0">
              <a:latin typeface="+mn-ea"/>
            </a:endParaRPr>
          </a:p>
          <a:p>
            <a:pPr algn="ctr"/>
            <a:r>
              <a:rPr lang="zh-CN" altLang="en-US" sz="3600" baseline="30000" dirty="0" smtClean="0">
                <a:latin typeface="+mn-ea"/>
              </a:rPr>
              <a:t>相似度</a:t>
            </a:r>
            <a:endParaRPr lang="zh-CN" altLang="en-US" sz="3600" baseline="30000" dirty="0">
              <a:latin typeface="+mn-ea"/>
            </a:endParaRPr>
          </a:p>
        </p:txBody>
      </p:sp>
      <p:sp>
        <p:nvSpPr>
          <p:cNvPr id="39" name="TextBox 38"/>
          <p:cNvSpPr txBox="1"/>
          <p:nvPr/>
        </p:nvSpPr>
        <p:spPr>
          <a:xfrm rot="16200000">
            <a:off x="2870816" y="572654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+mn-ea"/>
                <a:cs typeface="Times New Roman" panose="02020603050405020304" pitchFamily="18" charset="0"/>
              </a:rPr>
              <a:t>微博</a:t>
            </a:r>
            <a:endParaRPr lang="zh-CN" altLang="en-US" sz="24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840867" y="477571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+mn-ea"/>
                <a:cs typeface="Times New Roman" panose="02020603050405020304" pitchFamily="18" charset="0"/>
              </a:rPr>
              <a:t>微博</a:t>
            </a:r>
            <a:endParaRPr lang="zh-CN" altLang="en-US" sz="24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4" name="立方体 83"/>
          <p:cNvSpPr/>
          <p:nvPr/>
        </p:nvSpPr>
        <p:spPr>
          <a:xfrm>
            <a:off x="956654" y="2509689"/>
            <a:ext cx="6552615" cy="1260216"/>
          </a:xfrm>
          <a:prstGeom prst="cube">
            <a:avLst>
              <a:gd name="adj" fmla="val 0"/>
            </a:avLst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zh-CN" altLang="en-US" sz="2400" dirty="0" smtClean="0">
                <a:latin typeface="+mn-ea"/>
              </a:rPr>
              <a:t>收到某个消息</a:t>
            </a:r>
            <a:endParaRPr lang="en-US" altLang="zh-CN" sz="2400" dirty="0" smtClean="0">
              <a:latin typeface="+mn-ea"/>
            </a:endParaRPr>
          </a:p>
          <a:p>
            <a:pPr marL="457200" indent="-457200">
              <a:buAutoNum type="arabicPeriod"/>
            </a:pPr>
            <a:r>
              <a:rPr lang="zh-CN" altLang="en-US" sz="2400" b="1" dirty="0" smtClean="0">
                <a:latin typeface="+mn-ea"/>
              </a:rPr>
              <a:t>内容是什么？谁发布的？</a:t>
            </a:r>
            <a:endParaRPr lang="en-US" altLang="zh-CN" sz="2400" b="1" dirty="0" smtClean="0">
              <a:latin typeface="+mn-ea"/>
            </a:endParaRPr>
          </a:p>
          <a:p>
            <a:pPr marL="457200" indent="-457200">
              <a:buAutoNum type="arabicPeriod"/>
            </a:pPr>
            <a:r>
              <a:rPr lang="zh-CN" altLang="en-US" sz="2400" dirty="0" smtClean="0">
                <a:latin typeface="+mn-ea"/>
              </a:rPr>
              <a:t>转发，还是不转发</a:t>
            </a:r>
            <a:r>
              <a:rPr lang="en-US" altLang="zh-CN" sz="2400" dirty="0" smtClean="0">
                <a:latin typeface="+mn-ea"/>
              </a:rPr>
              <a:t>……</a:t>
            </a:r>
          </a:p>
        </p:txBody>
      </p:sp>
      <p:sp>
        <p:nvSpPr>
          <p:cNvPr id="25" name="椭圆 16"/>
          <p:cNvSpPr/>
          <p:nvPr/>
        </p:nvSpPr>
        <p:spPr>
          <a:xfrm>
            <a:off x="2125899" y="3769905"/>
            <a:ext cx="2160000" cy="7200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+mn-ea"/>
                <a:cs typeface="Times New Roman" pitchFamily="18" charset="0"/>
              </a:rPr>
              <a:t>兴趣偏好</a:t>
            </a:r>
            <a:endParaRPr lang="zh-CN" altLang="en-US" sz="2000" dirty="0">
              <a:solidFill>
                <a:schemeClr val="tx1"/>
              </a:solidFill>
              <a:latin typeface="+mn-ea"/>
              <a:cs typeface="Times New Roman" pitchFamily="18" charset="0"/>
            </a:endParaRPr>
          </a:p>
        </p:txBody>
      </p:sp>
      <p:sp>
        <p:nvSpPr>
          <p:cNvPr id="26" name="椭圆 16"/>
          <p:cNvSpPr/>
          <p:nvPr/>
        </p:nvSpPr>
        <p:spPr>
          <a:xfrm>
            <a:off x="6134068" y="3769905"/>
            <a:ext cx="2160000" cy="720000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+mn-ea"/>
                <a:cs typeface="Times New Roman" pitchFamily="18" charset="0"/>
              </a:rPr>
              <a:t>影响力</a:t>
            </a:r>
            <a:endParaRPr lang="zh-CN" altLang="en-US" sz="2000" dirty="0">
              <a:solidFill>
                <a:schemeClr val="tx1"/>
              </a:solidFill>
              <a:latin typeface="+mn-ea"/>
              <a:cs typeface="Times New Roman" pitchFamily="18" charset="0"/>
            </a:endParaRPr>
          </a:p>
        </p:txBody>
      </p:sp>
      <p:cxnSp>
        <p:nvCxnSpPr>
          <p:cNvPr id="4" name="Straight Arrow Connector 3"/>
          <p:cNvCxnSpPr>
            <a:stCxn id="18" idx="0"/>
            <a:endCxn id="25" idx="3"/>
          </p:cNvCxnSpPr>
          <p:nvPr/>
        </p:nvCxnSpPr>
        <p:spPr>
          <a:xfrm flipV="1">
            <a:off x="2255133" y="4384463"/>
            <a:ext cx="187091" cy="3472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40" idx="0"/>
            <a:endCxn id="25" idx="5"/>
          </p:cNvCxnSpPr>
          <p:nvPr/>
        </p:nvCxnSpPr>
        <p:spPr>
          <a:xfrm flipH="1" flipV="1">
            <a:off x="3969574" y="4384463"/>
            <a:ext cx="271403" cy="391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0"/>
            <a:endCxn id="26" idx="3"/>
          </p:cNvCxnSpPr>
          <p:nvPr/>
        </p:nvCxnSpPr>
        <p:spPr>
          <a:xfrm flipV="1">
            <a:off x="6161114" y="4384463"/>
            <a:ext cx="289279" cy="391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4" idx="0"/>
            <a:endCxn id="26" idx="5"/>
          </p:cNvCxnSpPr>
          <p:nvPr/>
        </p:nvCxnSpPr>
        <p:spPr>
          <a:xfrm flipH="1" flipV="1">
            <a:off x="7977743" y="4384463"/>
            <a:ext cx="206378" cy="3829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008960" y="3922798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+mn-ea"/>
                <a:cs typeface="Times New Roman" panose="02020603050405020304" pitchFamily="18" charset="0"/>
              </a:rPr>
              <a:t>+</a:t>
            </a:r>
            <a:endParaRPr lang="zh-CN" altLang="en-US" sz="24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04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“大规模”带来的问题：社交推荐系统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1025884"/>
              </p:ext>
            </p:extLst>
          </p:nvPr>
        </p:nvGraphicFramePr>
        <p:xfrm>
          <a:off x="252117" y="1700808"/>
          <a:ext cx="8579295" cy="51119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8151"/>
                <a:gridCol w="3744416"/>
                <a:gridCol w="3466728"/>
              </a:tblGrid>
              <a:tr h="100811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51928">
                <a:tc>
                  <a:txBody>
                    <a:bodyPr/>
                    <a:lstStyle/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endParaRPr lang="en-US" altLang="zh-CN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51928">
                <a:tc>
                  <a:txBody>
                    <a:bodyPr/>
                    <a:lstStyle/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026" name="Picture 2" descr="http://www.meng-jiang.com/images/user-us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899" y="1700809"/>
            <a:ext cx="299999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meng-jiang.com/images/user-ite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716" y="1700809"/>
            <a:ext cx="2999997" cy="720000"/>
          </a:xfrm>
          <a:prstGeom prst="rect">
            <a:avLst/>
          </a:prstGeom>
          <a:noFill/>
          <a:effectLst>
            <a:glow rad="63500">
              <a:srgbClr val="FF000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meng-jiang.com/images/norma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32" y="2735561"/>
            <a:ext cx="1080000" cy="1080000"/>
          </a:xfrm>
          <a:prstGeom prst="rect">
            <a:avLst/>
          </a:prstGeom>
          <a:noFill/>
          <a:effectLst>
            <a:glow rad="63500">
              <a:srgbClr val="FF000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meng-jiang.com/images/anomalou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32" y="479715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61831" y="2366229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“用户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用户” 链接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55059" y="2366229"/>
            <a:ext cx="1951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“用户</a:t>
            </a:r>
            <a:r>
              <a:rPr lang="en-US" altLang="zh-CN" b="1" dirty="0" smtClean="0">
                <a:solidFill>
                  <a:srgbClr val="FF0000"/>
                </a:solidFill>
              </a:rPr>
              <a:t>-</a:t>
            </a:r>
            <a:r>
              <a:rPr lang="zh-CN" altLang="en-US" b="1" dirty="0">
                <a:solidFill>
                  <a:srgbClr val="FF0000"/>
                </a:solidFill>
              </a:rPr>
              <a:t>信息</a:t>
            </a:r>
            <a:r>
              <a:rPr lang="zh-CN" altLang="en-US" b="1" dirty="0" smtClean="0">
                <a:solidFill>
                  <a:srgbClr val="FF0000"/>
                </a:solidFill>
              </a:rPr>
              <a:t>” </a:t>
            </a:r>
            <a:r>
              <a:rPr lang="zh-CN" altLang="en-US" b="1" dirty="0">
                <a:solidFill>
                  <a:srgbClr val="FF0000"/>
                </a:solidFill>
              </a:rPr>
              <a:t>链接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8928" y="3815561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正常意图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6132" y="587715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异常意图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11894" y="2852936"/>
            <a:ext cx="6006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基于上下文信息的社交推荐算法</a:t>
            </a:r>
            <a:r>
              <a:rPr lang="fr-FR" altLang="zh-CN" dirty="0"/>
              <a:t> [Jiang et al. CIKM 2012] </a:t>
            </a:r>
            <a:endParaRPr lang="zh-CN" altLang="en-US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848" y="3275561"/>
            <a:ext cx="5448865" cy="3366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758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“大规模”带来的问题：</a:t>
            </a:r>
            <a:r>
              <a:rPr lang="zh-CN" altLang="en-US" dirty="0" smtClean="0">
                <a:latin typeface="+mn-ea"/>
                <a:ea typeface="+mn-ea"/>
              </a:rPr>
              <a:t>可</a:t>
            </a:r>
            <a:r>
              <a:rPr lang="zh-CN" altLang="en-US" dirty="0">
                <a:latin typeface="+mn-ea"/>
                <a:ea typeface="+mn-ea"/>
              </a:rPr>
              <a:t>扩展的社交推荐算法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研究问题</a:t>
            </a:r>
            <a:endParaRPr lang="en-US" altLang="zh-CN" sz="2400" dirty="0"/>
          </a:p>
          <a:p>
            <a:pPr lvl="1"/>
            <a:r>
              <a:rPr lang="zh-CN" altLang="en-US" sz="2000" dirty="0"/>
              <a:t>如何处理新来的用户？如何处理新来的微博？</a:t>
            </a:r>
            <a:endParaRPr lang="en-US" altLang="zh-CN" sz="2000" dirty="0"/>
          </a:p>
          <a:p>
            <a:pPr lvl="1"/>
            <a:r>
              <a:rPr lang="zh-CN" altLang="en-US" sz="2000" dirty="0"/>
              <a:t>我们能不能用已有用户和微博的模型结果来快速给出结果？</a:t>
            </a:r>
            <a:endParaRPr lang="en-US" altLang="zh-CN" sz="2000" dirty="0"/>
          </a:p>
          <a:p>
            <a:r>
              <a:rPr lang="zh-CN" altLang="en-US" sz="2400" dirty="0"/>
              <a:t>问题定义（新来的用户）</a:t>
            </a:r>
            <a:endParaRPr lang="en-US" altLang="zh-CN" sz="2400" dirty="0"/>
          </a:p>
        </p:txBody>
      </p:sp>
      <p:sp>
        <p:nvSpPr>
          <p:cNvPr id="16" name="立方体 83"/>
          <p:cNvSpPr/>
          <p:nvPr/>
        </p:nvSpPr>
        <p:spPr>
          <a:xfrm>
            <a:off x="879793" y="4125313"/>
            <a:ext cx="1440000" cy="1440000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600" baseline="30000" dirty="0" smtClean="0">
                <a:latin typeface="+mn-ea"/>
              </a:rPr>
              <a:t>转发</a:t>
            </a:r>
            <a:endParaRPr lang="en-US" altLang="zh-CN" sz="3600" baseline="30000" dirty="0" smtClean="0">
              <a:latin typeface="+mn-ea"/>
            </a:endParaRPr>
          </a:p>
          <a:p>
            <a:pPr algn="ctr"/>
            <a:r>
              <a:rPr lang="en-US" altLang="zh-CN" sz="3600" baseline="30000" dirty="0" smtClean="0">
                <a:latin typeface="+mn-ea"/>
              </a:rPr>
              <a:t>/</a:t>
            </a:r>
            <a:r>
              <a:rPr lang="zh-CN" altLang="en-US" sz="3600" baseline="30000" dirty="0" smtClean="0">
                <a:latin typeface="+mn-ea"/>
              </a:rPr>
              <a:t>评论</a:t>
            </a:r>
            <a:endParaRPr lang="zh-CN" altLang="en-US" sz="3600" baseline="30000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37646" y="4614480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+mn-ea"/>
                <a:cs typeface="Times New Roman" panose="02020603050405020304" pitchFamily="18" charset="0"/>
              </a:rPr>
              <a:t>用户</a:t>
            </a:r>
            <a:endParaRPr lang="zh-CN" altLang="en-US" sz="24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39570" y="363055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+mn-ea"/>
                <a:cs typeface="Times New Roman" panose="02020603050405020304" pitchFamily="18" charset="0"/>
              </a:rPr>
              <a:t>微博</a:t>
            </a:r>
            <a:endParaRPr lang="zh-CN" altLang="en-US" sz="24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9" name="立方体 83"/>
          <p:cNvSpPr/>
          <p:nvPr/>
        </p:nvSpPr>
        <p:spPr>
          <a:xfrm>
            <a:off x="5381293" y="4595254"/>
            <a:ext cx="1440000" cy="1440000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600" baseline="30000" dirty="0" smtClean="0">
                <a:latin typeface="+mn-ea"/>
              </a:rPr>
              <a:t>社交关系</a:t>
            </a:r>
            <a:endParaRPr lang="zh-CN" altLang="en-US" sz="3600" baseline="30000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4112304" y="5084421"/>
            <a:ext cx="1903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+mn-ea"/>
                <a:cs typeface="Times New Roman" panose="02020603050405020304" pitchFamily="18" charset="0"/>
              </a:rPr>
              <a:t>用户</a:t>
            </a:r>
            <a:r>
              <a:rPr lang="en-US" altLang="zh-CN" sz="2400" dirty="0" smtClean="0">
                <a:latin typeface="+mn-ea"/>
                <a:cs typeface="Times New Roman" panose="02020603050405020304" pitchFamily="18" charset="0"/>
              </a:rPr>
              <a:t>+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新用户</a:t>
            </a:r>
            <a:endParaRPr lang="zh-CN" altLang="en-US" sz="2400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14802" y="4125313"/>
            <a:ext cx="1903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+mn-ea"/>
                <a:cs typeface="Times New Roman" panose="02020603050405020304" pitchFamily="18" charset="0"/>
              </a:rPr>
              <a:t>用户</a:t>
            </a:r>
            <a:r>
              <a:rPr lang="en-US" altLang="zh-CN" sz="2400" dirty="0" smtClean="0">
                <a:latin typeface="+mn-ea"/>
                <a:cs typeface="Times New Roman" panose="02020603050405020304" pitchFamily="18" charset="0"/>
              </a:rPr>
              <a:t>+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新用户</a:t>
            </a:r>
            <a:endParaRPr lang="zh-CN" altLang="en-US" sz="2400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2" name="立方体 83"/>
          <p:cNvSpPr/>
          <p:nvPr/>
        </p:nvSpPr>
        <p:spPr>
          <a:xfrm>
            <a:off x="7404300" y="4586979"/>
            <a:ext cx="1440000" cy="1440000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600" baseline="30000" dirty="0" smtClean="0">
                <a:latin typeface="+mn-ea"/>
              </a:rPr>
              <a:t>交互频率</a:t>
            </a:r>
            <a:endParaRPr lang="zh-CN" altLang="en-US" sz="3600" baseline="30000" dirty="0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 rot="16200000">
            <a:off x="6210721" y="5076146"/>
            <a:ext cx="1903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+mn-ea"/>
                <a:cs typeface="Times New Roman" panose="02020603050405020304" pitchFamily="18" charset="0"/>
              </a:rPr>
              <a:t>用户</a:t>
            </a:r>
            <a:r>
              <a:rPr lang="en-US" altLang="zh-CN" sz="2400" dirty="0" smtClean="0">
                <a:latin typeface="+mn-ea"/>
                <a:cs typeface="Times New Roman" panose="02020603050405020304" pitchFamily="18" charset="0"/>
              </a:rPr>
              <a:t>+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新用户</a:t>
            </a:r>
            <a:endParaRPr lang="zh-CN" altLang="en-US" sz="2400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5" name="立方体 83"/>
          <p:cNvSpPr/>
          <p:nvPr/>
        </p:nvSpPr>
        <p:spPr>
          <a:xfrm>
            <a:off x="3408809" y="4595254"/>
            <a:ext cx="1440000" cy="1440000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600" baseline="30000" dirty="0" smtClean="0">
                <a:latin typeface="+mn-ea"/>
              </a:rPr>
              <a:t>内容</a:t>
            </a:r>
            <a:endParaRPr lang="en-US" altLang="zh-CN" sz="3600" baseline="30000" dirty="0" smtClean="0">
              <a:latin typeface="+mn-ea"/>
            </a:endParaRPr>
          </a:p>
          <a:p>
            <a:pPr algn="ctr"/>
            <a:r>
              <a:rPr lang="zh-CN" altLang="en-US" sz="3600" baseline="30000" dirty="0" smtClean="0">
                <a:latin typeface="+mn-ea"/>
              </a:rPr>
              <a:t>相似度</a:t>
            </a:r>
            <a:endParaRPr lang="zh-CN" altLang="en-US" sz="3600" baseline="30000" dirty="0"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2766663" y="508442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+mn-ea"/>
                <a:cs typeface="Times New Roman" panose="02020603050405020304" pitchFamily="18" charset="0"/>
              </a:rPr>
              <a:t>微博</a:t>
            </a:r>
            <a:endParaRPr lang="zh-CN" altLang="en-US" sz="24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668586" y="413358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+mn-ea"/>
                <a:cs typeface="Times New Roman" panose="02020603050405020304" pitchFamily="18" charset="0"/>
              </a:rPr>
              <a:t>微博</a:t>
            </a:r>
            <a:endParaRPr lang="zh-CN" altLang="en-US" sz="24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8" name="立方体 83"/>
          <p:cNvSpPr/>
          <p:nvPr/>
        </p:nvSpPr>
        <p:spPr>
          <a:xfrm>
            <a:off x="879793" y="5557010"/>
            <a:ext cx="1440000" cy="711165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+mn-ea"/>
              </a:rPr>
              <a:t>?</a:t>
            </a:r>
            <a:endParaRPr lang="zh-CN" altLang="en-US" sz="2400" baseline="30000" dirty="0"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 rot="16200000">
            <a:off x="37259" y="568175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新用户</a:t>
            </a:r>
            <a:endParaRPr lang="zh-CN" altLang="en-US" sz="2400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240082" y="4133615"/>
            <a:ext cx="1903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+mn-ea"/>
                <a:cs typeface="Times New Roman" panose="02020603050405020304" pitchFamily="18" charset="0"/>
              </a:rPr>
              <a:t>用户</a:t>
            </a:r>
            <a:r>
              <a:rPr lang="en-US" altLang="zh-CN" sz="2400" dirty="0" smtClean="0">
                <a:latin typeface="+mn-ea"/>
                <a:cs typeface="Times New Roman" panose="02020603050405020304" pitchFamily="18" charset="0"/>
              </a:rPr>
              <a:t>+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新用户</a:t>
            </a:r>
            <a:endParaRPr lang="zh-CN" altLang="en-US" sz="2400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2" name="Curved Up Arrow 31"/>
          <p:cNvSpPr/>
          <p:nvPr/>
        </p:nvSpPr>
        <p:spPr>
          <a:xfrm rot="12024850">
            <a:off x="2182283" y="3780867"/>
            <a:ext cx="1606561" cy="487445"/>
          </a:xfrm>
          <a:prstGeom prst="curved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66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ea"/>
                <a:ea typeface="+mn-ea"/>
              </a:rPr>
              <a:t>提纲：社交网络用户行为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为什么值得研究？</a:t>
            </a:r>
            <a:endParaRPr lang="en-US" altLang="zh-CN" sz="2400" dirty="0" smtClean="0"/>
          </a:p>
          <a:p>
            <a:r>
              <a:rPr lang="zh-CN" altLang="en-US" sz="2400" dirty="0" smtClean="0"/>
              <a:t>具有哪些特点？</a:t>
            </a:r>
            <a:endParaRPr lang="en-US" altLang="zh-CN" sz="2400" dirty="0" smtClean="0"/>
          </a:p>
          <a:p>
            <a:r>
              <a:rPr lang="zh-CN" altLang="en-US" sz="2400" dirty="0"/>
              <a:t>带来</a:t>
            </a:r>
            <a:r>
              <a:rPr lang="zh-CN" altLang="en-US" sz="2400" dirty="0" smtClean="0"/>
              <a:t>哪些机遇和挑战？</a:t>
            </a:r>
            <a:endParaRPr lang="en-US" altLang="zh-CN" sz="2400" dirty="0" smtClean="0"/>
          </a:p>
          <a:p>
            <a:r>
              <a:rPr lang="zh-CN" altLang="en-US" sz="2400" dirty="0" smtClean="0"/>
              <a:t>有什么感悟？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282456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“大规模”带来的问题：可扩展的社交推荐算法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研究问题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如何处理新来的用户？如何处理新来的微博？</a:t>
            </a:r>
            <a:endParaRPr lang="en-US" altLang="zh-CN" sz="2000" dirty="0" smtClean="0"/>
          </a:p>
          <a:p>
            <a:pPr lvl="1"/>
            <a:r>
              <a:rPr lang="zh-CN" altLang="en-US" sz="2000" dirty="0"/>
              <a:t>我们能不</a:t>
            </a:r>
            <a:r>
              <a:rPr lang="zh-CN" altLang="en-US" sz="2000" dirty="0" smtClean="0"/>
              <a:t>能用已有用户和微博的模型结果来快速给出结果？</a:t>
            </a:r>
            <a:endParaRPr lang="en-US" altLang="zh-CN" sz="2000" dirty="0" smtClean="0"/>
          </a:p>
          <a:p>
            <a:r>
              <a:rPr lang="zh-CN" altLang="en-US" sz="2400" dirty="0" smtClean="0"/>
              <a:t>问题定义（新来的</a:t>
            </a:r>
            <a:r>
              <a:rPr lang="zh-CN" altLang="en-US" sz="2400" dirty="0"/>
              <a:t>微博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</p:txBody>
      </p:sp>
      <p:sp>
        <p:nvSpPr>
          <p:cNvPr id="16" name="立方体 83"/>
          <p:cNvSpPr/>
          <p:nvPr/>
        </p:nvSpPr>
        <p:spPr>
          <a:xfrm>
            <a:off x="550922" y="4486308"/>
            <a:ext cx="1440000" cy="1440000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600" baseline="30000" dirty="0" smtClean="0">
                <a:latin typeface="+mn-ea"/>
              </a:rPr>
              <a:t>转发</a:t>
            </a:r>
            <a:endParaRPr lang="en-US" altLang="zh-CN" sz="3600" baseline="30000" dirty="0" smtClean="0">
              <a:latin typeface="+mn-ea"/>
            </a:endParaRPr>
          </a:p>
          <a:p>
            <a:pPr algn="ctr"/>
            <a:r>
              <a:rPr lang="en-US" altLang="zh-CN" sz="3600" baseline="30000" dirty="0" smtClean="0">
                <a:latin typeface="+mn-ea"/>
              </a:rPr>
              <a:t>/</a:t>
            </a:r>
            <a:r>
              <a:rPr lang="zh-CN" altLang="en-US" sz="3600" baseline="30000" dirty="0" smtClean="0">
                <a:latin typeface="+mn-ea"/>
              </a:rPr>
              <a:t>评论</a:t>
            </a:r>
            <a:endParaRPr lang="zh-CN" altLang="en-US" sz="3600" baseline="30000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-91225" y="497547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+mn-ea"/>
                <a:cs typeface="Times New Roman" panose="02020603050405020304" pitchFamily="18" charset="0"/>
              </a:rPr>
              <a:t>用户</a:t>
            </a:r>
            <a:endParaRPr lang="zh-CN" altLang="en-US" sz="24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0699" y="399155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+mn-ea"/>
                <a:cs typeface="Times New Roman" panose="02020603050405020304" pitchFamily="18" charset="0"/>
              </a:rPr>
              <a:t>微博</a:t>
            </a:r>
            <a:endParaRPr lang="zh-CN" altLang="en-US" sz="24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9" name="立方体 83"/>
          <p:cNvSpPr/>
          <p:nvPr/>
        </p:nvSpPr>
        <p:spPr>
          <a:xfrm>
            <a:off x="5709198" y="4595254"/>
            <a:ext cx="1440000" cy="1440000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600" baseline="30000" dirty="0" smtClean="0">
                <a:latin typeface="+mn-ea"/>
              </a:rPr>
              <a:t>社交关系</a:t>
            </a:r>
            <a:endParaRPr lang="zh-CN" altLang="en-US" sz="3600" baseline="30000" dirty="0"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5160373" y="507614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用</a:t>
            </a:r>
            <a:r>
              <a:rPr lang="zh-CN" altLang="en-US" sz="2400" dirty="0" smtClean="0">
                <a:latin typeface="+mn-ea"/>
                <a:cs typeface="Times New Roman" panose="02020603050405020304" pitchFamily="18" charset="0"/>
              </a:rPr>
              <a:t>户</a:t>
            </a:r>
            <a:endParaRPr lang="zh-CN" altLang="en-US" sz="24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37103" y="4125313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+mn-ea"/>
                <a:cs typeface="Times New Roman" panose="02020603050405020304" pitchFamily="18" charset="0"/>
              </a:rPr>
              <a:t>用户</a:t>
            </a:r>
            <a:endParaRPr lang="zh-CN" altLang="en-US" sz="24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2" name="立方体 83"/>
          <p:cNvSpPr/>
          <p:nvPr/>
        </p:nvSpPr>
        <p:spPr>
          <a:xfrm>
            <a:off x="7524328" y="4599354"/>
            <a:ext cx="1440000" cy="1440000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600" baseline="30000" dirty="0" smtClean="0">
                <a:latin typeface="+mn-ea"/>
              </a:rPr>
              <a:t>交互频率</a:t>
            </a:r>
            <a:endParaRPr lang="zh-CN" altLang="en-US" sz="3600" baseline="30000" dirty="0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 rot="16200000">
            <a:off x="6942708" y="508852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用</a:t>
            </a:r>
            <a:r>
              <a:rPr lang="zh-CN" altLang="en-US" sz="2400" dirty="0" smtClean="0">
                <a:latin typeface="+mn-ea"/>
                <a:cs typeface="Times New Roman" panose="02020603050405020304" pitchFamily="18" charset="0"/>
              </a:rPr>
              <a:t>户</a:t>
            </a:r>
            <a:endParaRPr lang="zh-CN" altLang="en-US" sz="24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5" name="立方体 83"/>
          <p:cNvSpPr/>
          <p:nvPr/>
        </p:nvSpPr>
        <p:spPr>
          <a:xfrm>
            <a:off x="3865777" y="4581745"/>
            <a:ext cx="1440000" cy="1440000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3600" baseline="30000" dirty="0" smtClean="0">
                <a:latin typeface="+mn-ea"/>
              </a:rPr>
              <a:t>内容</a:t>
            </a:r>
            <a:endParaRPr lang="en-US" altLang="zh-CN" sz="3600" baseline="30000" dirty="0" smtClean="0">
              <a:latin typeface="+mn-ea"/>
            </a:endParaRPr>
          </a:p>
          <a:p>
            <a:pPr algn="ctr"/>
            <a:r>
              <a:rPr lang="zh-CN" altLang="en-US" sz="3600" baseline="30000" dirty="0" smtClean="0">
                <a:latin typeface="+mn-ea"/>
              </a:rPr>
              <a:t>相似度</a:t>
            </a:r>
            <a:endParaRPr lang="zh-CN" altLang="en-US" sz="3600" baseline="30000" dirty="0"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2811382" y="4886246"/>
            <a:ext cx="19030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微博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+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新微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博</a:t>
            </a:r>
            <a:endParaRPr lang="zh-CN" altLang="en-US" sz="2400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  <a:p>
            <a:endParaRPr lang="zh-CN" altLang="en-US" sz="24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65777" y="3991553"/>
            <a:ext cx="1903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+mn-ea"/>
                <a:cs typeface="Times New Roman" panose="02020603050405020304" pitchFamily="18" charset="0"/>
              </a:rPr>
              <a:t>微博</a:t>
            </a:r>
            <a:r>
              <a:rPr lang="en-US" altLang="zh-CN" sz="2400" dirty="0" smtClean="0">
                <a:latin typeface="+mn-ea"/>
                <a:cs typeface="Times New Roman" panose="02020603050405020304" pitchFamily="18" charset="0"/>
              </a:rPr>
              <a:t>+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新微博</a:t>
            </a:r>
            <a:endParaRPr lang="zh-CN" altLang="en-US" sz="2400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8" name="立方体 83"/>
          <p:cNvSpPr/>
          <p:nvPr/>
        </p:nvSpPr>
        <p:spPr>
          <a:xfrm>
            <a:off x="1994053" y="4486308"/>
            <a:ext cx="952932" cy="1440000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+mn-ea"/>
              </a:rPr>
              <a:t>?</a:t>
            </a:r>
            <a:endParaRPr lang="zh-CN" altLang="en-US" sz="2400" baseline="30000" dirty="0">
              <a:latin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852233" y="415006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用户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907704" y="3991553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新微博</a:t>
            </a:r>
            <a:endParaRPr lang="zh-CN" altLang="en-US" sz="2400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0" name="Curved Up Arrow 29"/>
          <p:cNvSpPr/>
          <p:nvPr/>
        </p:nvSpPr>
        <p:spPr>
          <a:xfrm rot="10800000">
            <a:off x="2699792" y="3586431"/>
            <a:ext cx="1606561" cy="487445"/>
          </a:xfrm>
          <a:prstGeom prst="curved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05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“大规模”带来的问题：</a:t>
            </a:r>
            <a:r>
              <a:rPr lang="zh-CN" altLang="en-US" dirty="0" smtClean="0">
                <a:latin typeface="+mn-ea"/>
                <a:ea typeface="+mn-ea"/>
              </a:rPr>
              <a:t>冷启动问题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研究问题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我们已经成功解决（新用户，已有微博）和（已有用户，新微博）的情形。那么</a:t>
            </a:r>
            <a:r>
              <a:rPr lang="zh-CN" altLang="en-US" sz="2000" dirty="0" smtClean="0">
                <a:solidFill>
                  <a:srgbClr val="FF0000"/>
                </a:solidFill>
              </a:rPr>
              <a:t>（新用户，新微博）</a:t>
            </a:r>
            <a:r>
              <a:rPr lang="zh-CN" altLang="en-US" sz="2000" dirty="0" smtClean="0"/>
              <a:t>呢？如果新来用户从未分享过微博呢？</a:t>
            </a:r>
            <a:endParaRPr lang="en-US" altLang="zh-CN" sz="2400" dirty="0" smtClean="0"/>
          </a:p>
        </p:txBody>
      </p:sp>
      <p:sp>
        <p:nvSpPr>
          <p:cNvPr id="24" name="立方体 83"/>
          <p:cNvSpPr/>
          <p:nvPr/>
        </p:nvSpPr>
        <p:spPr>
          <a:xfrm>
            <a:off x="3470443" y="3755861"/>
            <a:ext cx="1440000" cy="1440000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latin typeface="+mn-ea"/>
              </a:rPr>
              <a:t>√</a:t>
            </a:r>
            <a:endParaRPr lang="zh-CN" altLang="en-US" sz="2400" baseline="30000" dirty="0"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 rot="16200000">
            <a:off x="2828296" y="4245028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+mn-ea"/>
                <a:cs typeface="Times New Roman" panose="02020603050405020304" pitchFamily="18" charset="0"/>
              </a:rPr>
              <a:t>用户</a:t>
            </a:r>
            <a:endParaRPr lang="zh-CN" altLang="en-US" sz="24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730220" y="326110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+mn-ea"/>
                <a:cs typeface="Times New Roman" panose="02020603050405020304" pitchFamily="18" charset="0"/>
              </a:rPr>
              <a:t>微博</a:t>
            </a:r>
            <a:endParaRPr lang="zh-CN" altLang="en-US" sz="24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4" name="立方体 83"/>
          <p:cNvSpPr/>
          <p:nvPr/>
        </p:nvSpPr>
        <p:spPr>
          <a:xfrm>
            <a:off x="3470443" y="5187558"/>
            <a:ext cx="1440000" cy="711165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latin typeface="+mn-ea"/>
              </a:rPr>
              <a:t>√</a:t>
            </a:r>
            <a:endParaRPr lang="zh-CN" altLang="en-US" sz="2400" b="1" baseline="30000" dirty="0"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 rot="16200000">
            <a:off x="2627909" y="5312307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+mn-ea"/>
                <a:cs typeface="Times New Roman" panose="02020603050405020304" pitchFamily="18" charset="0"/>
              </a:rPr>
              <a:t>新用户</a:t>
            </a:r>
            <a:endParaRPr lang="zh-CN" altLang="en-US" sz="24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6" name="立方体 83"/>
          <p:cNvSpPr/>
          <p:nvPr/>
        </p:nvSpPr>
        <p:spPr>
          <a:xfrm>
            <a:off x="4914117" y="3755861"/>
            <a:ext cx="952932" cy="1431697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+mn-ea"/>
              </a:rPr>
              <a:t>√</a:t>
            </a:r>
            <a:endParaRPr lang="zh-CN" altLang="en-US" sz="2400" b="1" baseline="30000" dirty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827768" y="326110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+mn-ea"/>
                <a:cs typeface="Times New Roman" panose="02020603050405020304" pitchFamily="18" charset="0"/>
              </a:rPr>
              <a:t>新微博</a:t>
            </a:r>
            <a:endParaRPr lang="zh-CN" altLang="en-US" sz="24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8" name="立方体 83"/>
          <p:cNvSpPr/>
          <p:nvPr/>
        </p:nvSpPr>
        <p:spPr>
          <a:xfrm>
            <a:off x="4914117" y="5195861"/>
            <a:ext cx="952932" cy="70286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+mn-ea"/>
              </a:rPr>
              <a:t>?</a:t>
            </a:r>
            <a:endParaRPr lang="zh-CN" altLang="en-US" sz="2400" baseline="30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4637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ea"/>
                <a:ea typeface="+mn-ea"/>
              </a:rPr>
              <a:t>“</a:t>
            </a:r>
            <a:r>
              <a:rPr lang="zh-CN" altLang="en-US" dirty="0">
                <a:latin typeface="+mn-ea"/>
                <a:ea typeface="+mn-ea"/>
              </a:rPr>
              <a:t>关</a:t>
            </a:r>
            <a:r>
              <a:rPr lang="zh-CN" altLang="en-US" dirty="0" smtClean="0">
                <a:latin typeface="+mn-ea"/>
                <a:ea typeface="+mn-ea"/>
              </a:rPr>
              <a:t>系性”和“多元异质性”带</a:t>
            </a:r>
            <a:r>
              <a:rPr lang="zh-CN" altLang="en-US" dirty="0">
                <a:latin typeface="+mn-ea"/>
                <a:ea typeface="+mn-ea"/>
              </a:rPr>
              <a:t>来</a:t>
            </a:r>
            <a:r>
              <a:rPr lang="zh-CN" altLang="en-US" dirty="0" smtClean="0">
                <a:latin typeface="+mn-ea"/>
                <a:ea typeface="+mn-ea"/>
              </a:rPr>
              <a:t>的机遇：</a:t>
            </a:r>
            <a:r>
              <a:rPr lang="en-US" altLang="zh-CN" dirty="0" smtClean="0">
                <a:latin typeface="+mn-ea"/>
                <a:ea typeface="+mn-ea"/>
              </a:rPr>
              <a:t/>
            </a:r>
            <a:br>
              <a:rPr lang="en-US" altLang="zh-CN" dirty="0" smtClean="0">
                <a:latin typeface="+mn-ea"/>
                <a:ea typeface="+mn-ea"/>
              </a:rPr>
            </a:br>
            <a:r>
              <a:rPr lang="zh-CN" altLang="en-US" dirty="0">
                <a:latin typeface="+mn-ea"/>
                <a:ea typeface="+mn-ea"/>
              </a:rPr>
              <a:t>解</a:t>
            </a:r>
            <a:r>
              <a:rPr lang="zh-CN" altLang="en-US" dirty="0" smtClean="0">
                <a:latin typeface="+mn-ea"/>
                <a:ea typeface="+mn-ea"/>
              </a:rPr>
              <a:t>决冷启动问题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我们在其他领域有着富裕知识可供迁移学习。</a:t>
            </a:r>
            <a:endParaRPr lang="en-US" altLang="zh-CN" sz="2400" dirty="0" smtClean="0"/>
          </a:p>
          <a:p>
            <a:r>
              <a:rPr lang="zh-CN" altLang="en-US" sz="2400" b="1" dirty="0" smtClean="0"/>
              <a:t>标签领域</a:t>
            </a:r>
            <a:endParaRPr lang="zh-CN" altLang="en-US" sz="2400" b="1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98" y="3356992"/>
            <a:ext cx="832001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98" y="4637732"/>
            <a:ext cx="832001" cy="989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835696" y="3356992"/>
            <a:ext cx="21423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7030A0"/>
                </a:solidFill>
                <a:latin typeface="+mn-ea"/>
                <a:cs typeface="Times New Roman" pitchFamily="18" charset="0"/>
              </a:rPr>
              <a:t>崔鹏</a:t>
            </a:r>
            <a:endParaRPr lang="en-US" altLang="zh-CN" dirty="0" smtClean="0">
              <a:solidFill>
                <a:srgbClr val="7030A0"/>
              </a:solidFill>
              <a:latin typeface="+mn-ea"/>
              <a:cs typeface="Times New Roman" pitchFamily="18" charset="0"/>
            </a:endParaRPr>
          </a:p>
          <a:p>
            <a:r>
              <a:rPr lang="zh-CN" altLang="en-US" dirty="0" smtClean="0">
                <a:latin typeface="+mn-ea"/>
                <a:cs typeface="Times New Roman" pitchFamily="18" charset="0"/>
              </a:rPr>
              <a:t>北京 海淀</a:t>
            </a:r>
            <a:endParaRPr lang="en-US" altLang="zh-CN" dirty="0" smtClean="0">
              <a:latin typeface="+mn-ea"/>
              <a:cs typeface="Times New Roman" pitchFamily="18" charset="0"/>
            </a:endParaRPr>
          </a:p>
          <a:p>
            <a:r>
              <a:rPr lang="zh-CN" altLang="en-US" dirty="0">
                <a:latin typeface="+mn-ea"/>
                <a:cs typeface="Times New Roman" pitchFamily="18" charset="0"/>
              </a:rPr>
              <a:t>公</a:t>
            </a:r>
            <a:r>
              <a:rPr lang="zh-CN" altLang="en-US" dirty="0" smtClean="0">
                <a:latin typeface="+mn-ea"/>
                <a:cs typeface="Times New Roman" pitchFamily="18" charset="0"/>
              </a:rPr>
              <a:t>司：清华</a:t>
            </a:r>
            <a:endParaRPr lang="en-US" altLang="zh-CN" dirty="0" smtClean="0">
              <a:latin typeface="+mn-ea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35696" y="4637732"/>
            <a:ext cx="2232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7030A0"/>
                </a:solidFill>
                <a:latin typeface="+mn-ea"/>
                <a:cs typeface="Times New Roman" pitchFamily="18" charset="0"/>
              </a:rPr>
              <a:t>蒋朦</a:t>
            </a:r>
            <a:endParaRPr lang="en-US" altLang="zh-CN" dirty="0">
              <a:solidFill>
                <a:srgbClr val="7030A0"/>
              </a:solidFill>
              <a:latin typeface="+mn-ea"/>
              <a:cs typeface="Times New Roman" pitchFamily="18" charset="0"/>
            </a:endParaRPr>
          </a:p>
          <a:p>
            <a:r>
              <a:rPr lang="zh-CN" altLang="en-US" dirty="0">
                <a:latin typeface="+mn-ea"/>
                <a:cs typeface="Times New Roman" pitchFamily="18" charset="0"/>
              </a:rPr>
              <a:t>北京 海淀</a:t>
            </a:r>
            <a:endParaRPr lang="en-US" altLang="zh-CN" dirty="0">
              <a:latin typeface="+mn-ea"/>
              <a:cs typeface="Times New Roman" pitchFamily="18" charset="0"/>
            </a:endParaRPr>
          </a:p>
          <a:p>
            <a:r>
              <a:rPr lang="zh-CN" altLang="en-US" dirty="0">
                <a:latin typeface="+mn-ea"/>
                <a:cs typeface="Times New Roman" pitchFamily="18" charset="0"/>
              </a:rPr>
              <a:t>公司：清华</a:t>
            </a:r>
            <a:endParaRPr lang="en-US" altLang="zh-CN" dirty="0">
              <a:latin typeface="+mn-ea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67944" y="3356992"/>
            <a:ext cx="45370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7030A0"/>
                </a:solidFill>
                <a:latin typeface="+mn-ea"/>
                <a:cs typeface="Times New Roman" pitchFamily="18" charset="0"/>
              </a:rPr>
              <a:t>标签</a:t>
            </a:r>
            <a:r>
              <a:rPr lang="en-US" altLang="zh-CN" sz="2000" dirty="0" smtClean="0">
                <a:solidFill>
                  <a:srgbClr val="7030A0"/>
                </a:solidFill>
                <a:latin typeface="+mn-ea"/>
                <a:cs typeface="Times New Roman" pitchFamily="18" charset="0"/>
              </a:rPr>
              <a:t>(5)</a:t>
            </a:r>
          </a:p>
          <a:p>
            <a:r>
              <a:rPr lang="zh-CN" altLang="en-US" sz="2000" dirty="0" smtClean="0">
                <a:latin typeface="+mn-ea"/>
                <a:cs typeface="Times New Roman" pitchFamily="18" charset="0"/>
              </a:rPr>
              <a:t>清华，博士，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itchFamily="18" charset="0"/>
              </a:rPr>
              <a:t>万维网</a:t>
            </a:r>
            <a:r>
              <a:rPr lang="en-US" altLang="zh-CN" sz="2000" dirty="0" smtClean="0">
                <a:latin typeface="+mn-ea"/>
                <a:cs typeface="Times New Roman" pitchFamily="18" charset="0"/>
              </a:rPr>
              <a:t>,</a:t>
            </a:r>
          </a:p>
          <a:p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itchFamily="18" charset="0"/>
              </a:rPr>
              <a:t>社交网络</a:t>
            </a:r>
            <a:r>
              <a:rPr lang="en-US" altLang="zh-CN" sz="2000" dirty="0" smtClean="0">
                <a:latin typeface="+mn-ea"/>
                <a:cs typeface="Times New Roman" pitchFamily="18" charset="0"/>
              </a:rPr>
              <a:t>, </a:t>
            </a:r>
            <a:r>
              <a:rPr lang="zh-CN" altLang="en-US" sz="2000" dirty="0" smtClean="0">
                <a:latin typeface="+mn-ea"/>
                <a:cs typeface="Times New Roman" pitchFamily="18" charset="0"/>
              </a:rPr>
              <a:t>社交媒体</a:t>
            </a:r>
            <a:endParaRPr lang="en-US" altLang="zh-CN" sz="2000" dirty="0" smtClean="0">
              <a:latin typeface="+mn-ea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97536" y="4611244"/>
            <a:ext cx="45370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7030A0"/>
                </a:solidFill>
                <a:latin typeface="+mn-ea"/>
                <a:cs typeface="Times New Roman" pitchFamily="18" charset="0"/>
              </a:rPr>
              <a:t>标签</a:t>
            </a:r>
            <a:r>
              <a:rPr lang="en-US" altLang="zh-CN" sz="2000" dirty="0" smtClean="0">
                <a:solidFill>
                  <a:srgbClr val="7030A0"/>
                </a:solidFill>
                <a:latin typeface="+mn-ea"/>
                <a:cs typeface="Times New Roman" pitchFamily="18" charset="0"/>
              </a:rPr>
              <a:t> (9)</a:t>
            </a:r>
          </a:p>
          <a:p>
            <a:r>
              <a:rPr lang="zh-CN" altLang="en-US" sz="2000" dirty="0" smtClean="0">
                <a:latin typeface="+mn-ea"/>
                <a:cs typeface="Times New Roman" pitchFamily="18" charset="0"/>
              </a:rPr>
              <a:t>中国菜</a:t>
            </a:r>
            <a:r>
              <a:rPr lang="en-US" altLang="zh-CN" sz="2000" dirty="0" smtClean="0">
                <a:latin typeface="+mn-ea"/>
                <a:cs typeface="Times New Roman" pitchFamily="18" charset="0"/>
              </a:rPr>
              <a:t>, 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itchFamily="18" charset="0"/>
              </a:rPr>
              <a:t>万维网</a:t>
            </a:r>
            <a:r>
              <a:rPr lang="zh-CN" altLang="en-US" sz="2000" dirty="0">
                <a:latin typeface="+mn-ea"/>
                <a:cs typeface="Times New Roman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itchFamily="18" charset="0"/>
              </a:rPr>
              <a:t>社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cs typeface="Times New Roman" pitchFamily="18" charset="0"/>
              </a:rPr>
              <a:t>交网络</a:t>
            </a:r>
            <a:r>
              <a:rPr lang="en-US" altLang="zh-CN" sz="2000" dirty="0" smtClean="0">
                <a:latin typeface="+mn-ea"/>
                <a:cs typeface="Times New Roman" pitchFamily="18" charset="0"/>
              </a:rPr>
              <a:t>, </a:t>
            </a:r>
            <a:r>
              <a:rPr lang="zh-CN" altLang="en-US" sz="2000" dirty="0" smtClean="0">
                <a:latin typeface="+mn-ea"/>
                <a:cs typeface="Times New Roman" pitchFamily="18" charset="0"/>
              </a:rPr>
              <a:t>数据挖掘</a:t>
            </a:r>
            <a:r>
              <a:rPr lang="en-US" altLang="zh-CN" sz="2000" dirty="0" smtClean="0">
                <a:latin typeface="+mn-ea"/>
                <a:cs typeface="Times New Roman" pitchFamily="18" charset="0"/>
              </a:rPr>
              <a:t>, </a:t>
            </a:r>
            <a:r>
              <a:rPr lang="zh-CN" altLang="en-US" sz="2000" dirty="0" smtClean="0">
                <a:latin typeface="+mn-ea"/>
                <a:cs typeface="Times New Roman" pitchFamily="18" charset="0"/>
              </a:rPr>
              <a:t>利物浦，</a:t>
            </a:r>
            <a:r>
              <a:rPr lang="en-US" altLang="zh-CN" sz="2000" dirty="0" smtClean="0">
                <a:latin typeface="+mn-ea"/>
                <a:cs typeface="Times New Roman" pitchFamily="18" charset="0"/>
              </a:rPr>
              <a:t>NBA</a:t>
            </a:r>
            <a:r>
              <a:rPr lang="zh-CN" altLang="en-US" sz="2000" dirty="0" smtClean="0">
                <a:latin typeface="+mn-ea"/>
                <a:cs typeface="Times New Roman" pitchFamily="18" charset="0"/>
              </a:rPr>
              <a:t>，幽默，体育，博士生</a:t>
            </a:r>
            <a:endParaRPr lang="en-US" altLang="zh-CN" sz="2000" dirty="0" smtClean="0">
              <a:latin typeface="+mn-ea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47864" y="2924944"/>
            <a:ext cx="568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itchFamily="18" charset="0"/>
              </a:rPr>
              <a:t>从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itchFamily="18" charset="0"/>
              </a:rPr>
              <a:t>200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itchFamily="18" charset="0"/>
              </a:rPr>
              <a:t>多社交标签（如“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itchFamily="18" charset="0"/>
              </a:rPr>
              <a:t>iPhone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itchFamily="18" charset="0"/>
              </a:rPr>
              <a:t>迷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itchFamily="18" charset="0"/>
              </a:rPr>
              <a:t>”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itchFamily="18" charset="0"/>
              </a:rPr>
              <a:t>）中选择不超过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itchFamily="18" charset="0"/>
              </a:rPr>
              <a:t>10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itchFamily="18" charset="0"/>
              </a:rPr>
              <a:t>个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18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“关系性”和“多元异质性”带来的机遇：</a:t>
            </a:r>
            <a:r>
              <a:rPr lang="en-US" altLang="zh-CN" dirty="0">
                <a:latin typeface="+mn-ea"/>
                <a:ea typeface="+mn-ea"/>
              </a:rPr>
              <a:t/>
            </a:r>
            <a:br>
              <a:rPr lang="en-US" altLang="zh-CN" dirty="0">
                <a:latin typeface="+mn-ea"/>
                <a:ea typeface="+mn-ea"/>
              </a:rPr>
            </a:br>
            <a:r>
              <a:rPr lang="zh-CN" altLang="en-US" dirty="0">
                <a:latin typeface="+mn-ea"/>
                <a:ea typeface="+mn-ea"/>
              </a:rPr>
              <a:t>解决冷启动问题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我们在其他领域有着富裕知识可供迁移学习。</a:t>
            </a:r>
            <a:endParaRPr lang="en-US" altLang="zh-CN" sz="2400" dirty="0"/>
          </a:p>
          <a:p>
            <a:r>
              <a:rPr lang="zh-CN" altLang="en-US" sz="2400" b="1" dirty="0"/>
              <a:t>群组</a:t>
            </a:r>
            <a:r>
              <a:rPr lang="zh-CN" altLang="en-US" sz="2400" b="1" dirty="0" smtClean="0"/>
              <a:t>领</a:t>
            </a:r>
            <a:r>
              <a:rPr lang="zh-CN" altLang="en-US" sz="2400" b="1" dirty="0"/>
              <a:t>域</a:t>
            </a: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78" y="4478705"/>
            <a:ext cx="1209675" cy="120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711" y="4463783"/>
            <a:ext cx="12001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27178" y="5688380"/>
            <a:ext cx="120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清华大学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93948" y="5694226"/>
            <a:ext cx="120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艺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术协会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10" y="3311550"/>
            <a:ext cx="832001" cy="989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724414" y="3311550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群组</a:t>
            </a:r>
            <a:r>
              <a:rPr lang="en-US" altLang="zh-CN" sz="24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(2)</a:t>
            </a:r>
            <a:endParaRPr lang="zh-CN" altLang="en-US" sz="2400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257" y="4502517"/>
            <a:ext cx="1209675" cy="120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783257" y="5712192"/>
            <a:ext cx="120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清华大学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80493" y="3279284"/>
            <a:ext cx="1159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群组</a:t>
            </a:r>
            <a:r>
              <a:rPr lang="en-US" altLang="zh-CN" sz="24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(3)</a:t>
            </a:r>
            <a:endParaRPr lang="zh-CN" altLang="en-US" sz="2400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546" y="3311549"/>
            <a:ext cx="1059947" cy="1100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932" y="4376478"/>
            <a:ext cx="1350418" cy="1335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992933" y="5739695"/>
            <a:ext cx="1350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社交媒体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654" y="4502517"/>
            <a:ext cx="1171575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293664" y="5740393"/>
            <a:ext cx="1350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万维网社区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587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“关系性”和“多元异质性”带来的机遇：</a:t>
            </a:r>
            <a:r>
              <a:rPr lang="en-US" altLang="zh-CN" dirty="0">
                <a:latin typeface="+mn-ea"/>
                <a:ea typeface="+mn-ea"/>
              </a:rPr>
              <a:t/>
            </a:r>
            <a:br>
              <a:rPr lang="en-US" altLang="zh-CN" dirty="0">
                <a:latin typeface="+mn-ea"/>
                <a:ea typeface="+mn-ea"/>
              </a:rPr>
            </a:br>
            <a:r>
              <a:rPr lang="zh-CN" altLang="en-US" dirty="0">
                <a:latin typeface="+mn-ea"/>
                <a:ea typeface="+mn-ea"/>
              </a:rPr>
              <a:t>解决冷启动问题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 smtClean="0"/>
              <a:t>含有多种关系域的社交网络应该如何建模？</a:t>
            </a:r>
            <a:endParaRPr lang="en-US" altLang="zh-CN" sz="2000" dirty="0" smtClean="0"/>
          </a:p>
          <a:p>
            <a:pPr lvl="1"/>
            <a:r>
              <a:rPr lang="zh-CN" altLang="en-US" sz="1800" dirty="0" smtClean="0"/>
              <a:t>我们有“用户</a:t>
            </a:r>
            <a:r>
              <a:rPr lang="en-US" altLang="zh-CN" sz="1800" dirty="0" smtClean="0"/>
              <a:t>-</a:t>
            </a:r>
            <a:r>
              <a:rPr lang="zh-CN" altLang="en-US" sz="1800" dirty="0" smtClean="0"/>
              <a:t>微博”，“用户</a:t>
            </a:r>
            <a:r>
              <a:rPr lang="en-US" altLang="zh-CN" sz="1800" dirty="0" smtClean="0"/>
              <a:t>-</a:t>
            </a:r>
            <a:r>
              <a:rPr lang="zh-CN" altLang="en-US" sz="1800" dirty="0" smtClean="0"/>
              <a:t>标签”和“用户</a:t>
            </a:r>
            <a:r>
              <a:rPr lang="en-US" altLang="zh-CN" sz="1800" dirty="0" smtClean="0"/>
              <a:t>-</a:t>
            </a:r>
            <a:r>
              <a:rPr lang="zh-CN" altLang="en-US" sz="1800" dirty="0" smtClean="0"/>
              <a:t>群组”链接</a:t>
            </a:r>
            <a:endParaRPr lang="en-US" altLang="zh-CN" sz="1800" dirty="0" smtClean="0"/>
          </a:p>
          <a:p>
            <a:pPr lvl="1"/>
            <a:r>
              <a:rPr lang="zh-CN" altLang="en-US" sz="1800" dirty="0"/>
              <a:t>非用</a:t>
            </a:r>
            <a:r>
              <a:rPr lang="zh-CN" altLang="en-US" sz="1800" dirty="0" smtClean="0"/>
              <a:t>户的不同类信息之间并无直接链接，如微博和标签并无自然联系</a:t>
            </a:r>
            <a:endParaRPr lang="en-US" altLang="zh-CN" sz="1800" dirty="0" smtClean="0"/>
          </a:p>
          <a:p>
            <a:pPr lvl="1"/>
            <a:r>
              <a:rPr lang="zh-CN" altLang="en-US" sz="1800" dirty="0" smtClean="0"/>
              <a:t>更强的社交关系会让每一种“用户</a:t>
            </a:r>
            <a:r>
              <a:rPr lang="en-US" altLang="zh-CN" sz="1800" dirty="0" smtClean="0"/>
              <a:t>-</a:t>
            </a:r>
            <a:r>
              <a:rPr lang="zh-CN" altLang="en-US" sz="1800" dirty="0" smtClean="0"/>
              <a:t>信息”链接都产生协作效果</a:t>
            </a:r>
            <a:endParaRPr lang="en-US" altLang="zh-CN" sz="1800" dirty="0" smtClean="0"/>
          </a:p>
          <a:p>
            <a:pPr lvl="1"/>
            <a:r>
              <a:rPr lang="zh-CN" altLang="en-US" sz="1800" dirty="0" smtClean="0"/>
              <a:t>更频繁地“用户</a:t>
            </a:r>
            <a:r>
              <a:rPr lang="en-US" altLang="zh-CN" sz="1800" dirty="0" smtClean="0"/>
              <a:t>-</a:t>
            </a:r>
            <a:r>
              <a:rPr lang="zh-CN" altLang="en-US" sz="1800" dirty="0" smtClean="0"/>
              <a:t>信息”协作能增强“用户</a:t>
            </a:r>
            <a:r>
              <a:rPr lang="en-US" altLang="zh-CN" sz="1800" dirty="0" smtClean="0"/>
              <a:t>-</a:t>
            </a:r>
            <a:r>
              <a:rPr lang="zh-CN" altLang="en-US" sz="1800" dirty="0" smtClean="0"/>
              <a:t>用户”的社交关系</a:t>
            </a:r>
            <a:endParaRPr lang="en-US" altLang="zh-CN" sz="1800" dirty="0" smtClean="0"/>
          </a:p>
        </p:txBody>
      </p:sp>
      <p:grpSp>
        <p:nvGrpSpPr>
          <p:cNvPr id="4" name="组合 3"/>
          <p:cNvGrpSpPr/>
          <p:nvPr/>
        </p:nvGrpSpPr>
        <p:grpSpPr>
          <a:xfrm>
            <a:off x="2177727" y="4523101"/>
            <a:ext cx="2448562" cy="1207521"/>
            <a:chOff x="2583214" y="2514600"/>
            <a:chExt cx="3896462" cy="1905000"/>
          </a:xfrm>
          <a:solidFill>
            <a:srgbClr val="00B050">
              <a:alpha val="21000"/>
            </a:srgbClr>
          </a:solidFill>
        </p:grpSpPr>
        <p:sp>
          <p:nvSpPr>
            <p:cNvPr id="5" name="椭圆 4"/>
            <p:cNvSpPr/>
            <p:nvPr/>
          </p:nvSpPr>
          <p:spPr>
            <a:xfrm>
              <a:off x="2583214" y="2514600"/>
              <a:ext cx="3896462" cy="1905000"/>
            </a:xfrm>
            <a:prstGeom prst="ellipse">
              <a:avLst/>
            </a:prstGeom>
            <a:grpFill/>
            <a:ln>
              <a:noFill/>
            </a:ln>
            <a:effectLst>
              <a:glow rad="63500">
                <a:schemeClr val="accent1">
                  <a:lumMod val="20000"/>
                  <a:lumOff val="8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pic>
          <p:nvPicPr>
            <p:cNvPr id="6" name="Picture 3" descr="C:\Users\OMD\Desktop\relational_graph\user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5962" y="3003874"/>
              <a:ext cx="342341" cy="432001"/>
            </a:xfrm>
            <a:prstGeom prst="rect">
              <a:avLst/>
            </a:prstGeom>
            <a:grpFill/>
            <a:extLst/>
          </p:spPr>
        </p:pic>
        <p:pic>
          <p:nvPicPr>
            <p:cNvPr id="7" name="Picture 3" descr="C:\Users\OMD\Desktop\relational_graph\user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5096" y="2811491"/>
              <a:ext cx="342341" cy="432001"/>
            </a:xfrm>
            <a:prstGeom prst="rect">
              <a:avLst/>
            </a:prstGeom>
            <a:grpFill/>
            <a:extLst/>
          </p:spPr>
        </p:pic>
        <p:pic>
          <p:nvPicPr>
            <p:cNvPr id="8" name="Picture 3" descr="C:\Users\OMD\Desktop\relational_graph\user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1014" y="3812222"/>
              <a:ext cx="342341" cy="432001"/>
            </a:xfrm>
            <a:prstGeom prst="rect">
              <a:avLst/>
            </a:prstGeom>
            <a:grpFill/>
            <a:extLst/>
          </p:spPr>
        </p:pic>
        <p:pic>
          <p:nvPicPr>
            <p:cNvPr id="9" name="Picture 3" descr="C:\Users\OMD\Desktop\relational_graph\user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8450" y="3616679"/>
              <a:ext cx="342341" cy="432001"/>
            </a:xfrm>
            <a:prstGeom prst="rect">
              <a:avLst/>
            </a:prstGeom>
            <a:grpFill/>
            <a:extLst/>
          </p:spPr>
        </p:pic>
        <p:cxnSp>
          <p:nvCxnSpPr>
            <p:cNvPr id="10" name="直接连接符 9"/>
            <p:cNvCxnSpPr>
              <a:stCxn id="8" idx="3"/>
              <a:endCxn id="9" idx="1"/>
            </p:cNvCxnSpPr>
            <p:nvPr/>
          </p:nvCxnSpPr>
          <p:spPr>
            <a:xfrm flipV="1">
              <a:off x="4373355" y="3832679"/>
              <a:ext cx="1095095" cy="195543"/>
            </a:xfrm>
            <a:prstGeom prst="line">
              <a:avLst/>
            </a:prstGeom>
            <a:grpFill/>
            <a:ln w="38100">
              <a:solidFill>
                <a:srgbClr val="92D050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>
              <a:stCxn id="6" idx="3"/>
              <a:endCxn id="7" idx="1"/>
            </p:cNvCxnSpPr>
            <p:nvPr/>
          </p:nvCxnSpPr>
          <p:spPr>
            <a:xfrm flipV="1">
              <a:off x="3718303" y="3027491"/>
              <a:ext cx="1416793" cy="192384"/>
            </a:xfrm>
            <a:prstGeom prst="line">
              <a:avLst/>
            </a:prstGeom>
            <a:grpFill/>
            <a:ln w="38100">
              <a:solidFill>
                <a:srgbClr val="92D050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椭圆 11"/>
          <p:cNvSpPr/>
          <p:nvPr/>
        </p:nvSpPr>
        <p:spPr>
          <a:xfrm>
            <a:off x="199111" y="4167820"/>
            <a:ext cx="1763013" cy="1018301"/>
          </a:xfrm>
          <a:prstGeom prst="ellipse">
            <a:avLst/>
          </a:prstGeom>
          <a:solidFill>
            <a:srgbClr val="0070C0">
              <a:alpha val="20000"/>
            </a:srgb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pic>
        <p:nvPicPr>
          <p:cNvPr id="13" name="Picture 2" descr="C:\Users\OMD\Desktop\relational_graph\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79" y="4571792"/>
            <a:ext cx="203660" cy="235607"/>
          </a:xfrm>
          <a:prstGeom prst="rect">
            <a:avLst/>
          </a:prstGeom>
          <a:solidFill>
            <a:srgbClr val="0070C0">
              <a:alpha val="20000"/>
            </a:srgbClr>
          </a:solidFill>
          <a:extLst/>
        </p:spPr>
      </p:pic>
      <p:pic>
        <p:nvPicPr>
          <p:cNvPr id="14" name="Picture 2" descr="C:\Users\OMD\Desktop\relational_graph\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29" y="4807399"/>
            <a:ext cx="203660" cy="235607"/>
          </a:xfrm>
          <a:prstGeom prst="rect">
            <a:avLst/>
          </a:prstGeom>
          <a:solidFill>
            <a:srgbClr val="0070C0">
              <a:alpha val="20000"/>
            </a:srgbClr>
          </a:solidFill>
          <a:extLst/>
        </p:spPr>
      </p:pic>
      <p:pic>
        <p:nvPicPr>
          <p:cNvPr id="15" name="Picture 2" descr="C:\Users\OMD\Desktop\relational_graph\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448" y="4303576"/>
            <a:ext cx="203660" cy="235607"/>
          </a:xfrm>
          <a:prstGeom prst="rect">
            <a:avLst/>
          </a:prstGeom>
          <a:solidFill>
            <a:srgbClr val="0070C0">
              <a:alpha val="20000"/>
            </a:srgbClr>
          </a:solidFill>
          <a:extLst/>
        </p:spPr>
      </p:pic>
      <p:cxnSp>
        <p:nvCxnSpPr>
          <p:cNvPr id="16" name="直接连接符 15"/>
          <p:cNvCxnSpPr/>
          <p:nvPr/>
        </p:nvCxnSpPr>
        <p:spPr>
          <a:xfrm flipV="1">
            <a:off x="600481" y="4421380"/>
            <a:ext cx="672511" cy="18489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576530" y="4807399"/>
            <a:ext cx="404572" cy="11780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1272992" y="4606274"/>
            <a:ext cx="129616" cy="26266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5630" y="3718574"/>
            <a:ext cx="2089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+mn-ea"/>
                <a:cs typeface="Times New Roman" pitchFamily="18" charset="0"/>
              </a:rPr>
              <a:t>微博</a:t>
            </a:r>
            <a:endParaRPr lang="zh-CN" altLang="en-US" sz="2400" dirty="0">
              <a:latin typeface="+mn-ea"/>
              <a:cs typeface="Times New Roman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53936" y="4061436"/>
            <a:ext cx="129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B050"/>
                </a:solidFill>
                <a:latin typeface="+mn-ea"/>
                <a:cs typeface="Times New Roman" pitchFamily="18" charset="0"/>
              </a:rPr>
              <a:t>用户</a:t>
            </a:r>
            <a:endParaRPr lang="zh-CN" altLang="en-US" sz="2400" dirty="0">
              <a:solidFill>
                <a:srgbClr val="00B050"/>
              </a:solidFill>
              <a:latin typeface="+mn-ea"/>
              <a:cs typeface="Times New Roman" pitchFamily="18" charset="0"/>
            </a:endParaRPr>
          </a:p>
        </p:txBody>
      </p:sp>
      <p:cxnSp>
        <p:nvCxnSpPr>
          <p:cNvPr id="21" name="直接连接符 20"/>
          <p:cNvCxnSpPr>
            <a:stCxn id="6" idx="1"/>
            <a:endCxn id="14" idx="3"/>
          </p:cNvCxnSpPr>
          <p:nvPr/>
        </p:nvCxnSpPr>
        <p:spPr>
          <a:xfrm flipH="1" flipV="1">
            <a:off x="1222089" y="4925203"/>
            <a:ext cx="1453806" cy="44950"/>
          </a:xfrm>
          <a:prstGeom prst="line">
            <a:avLst/>
          </a:prstGeom>
          <a:ln w="3810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8" idx="1"/>
            <a:endCxn id="14" idx="3"/>
          </p:cNvCxnSpPr>
          <p:nvPr/>
        </p:nvCxnSpPr>
        <p:spPr>
          <a:xfrm flipH="1" flipV="1">
            <a:off x="1222089" y="4925203"/>
            <a:ext cx="1865445" cy="557337"/>
          </a:xfrm>
          <a:prstGeom prst="line">
            <a:avLst/>
          </a:prstGeom>
          <a:ln w="3810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6" idx="2"/>
            <a:endCxn id="8" idx="1"/>
          </p:cNvCxnSpPr>
          <p:nvPr/>
        </p:nvCxnSpPr>
        <p:spPr>
          <a:xfrm>
            <a:off x="2783460" y="5107069"/>
            <a:ext cx="304074" cy="375471"/>
          </a:xfrm>
          <a:prstGeom prst="line">
            <a:avLst/>
          </a:prstGeom>
          <a:ln w="38100">
            <a:solidFill>
              <a:srgbClr val="92D050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211325" y="5373668"/>
            <a:ext cx="1817868" cy="895495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pic>
        <p:nvPicPr>
          <p:cNvPr id="27" name="Picture 12" descr="C:\Users\OMD\Desktop\relational_graph\btag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14" y="5670509"/>
            <a:ext cx="225727" cy="18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C:\Users\OMD\Desktop\relational_graph\btag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089" y="5545093"/>
            <a:ext cx="225727" cy="18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C:\Users\OMD\Desktop\relational_graph\btag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05" y="5905842"/>
            <a:ext cx="225727" cy="18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接连接符 29"/>
          <p:cNvCxnSpPr/>
          <p:nvPr/>
        </p:nvCxnSpPr>
        <p:spPr>
          <a:xfrm>
            <a:off x="599022" y="5796878"/>
            <a:ext cx="929794" cy="2017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659115" y="5637857"/>
            <a:ext cx="643974" cy="573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28" idx="3"/>
            <a:endCxn id="8" idx="1"/>
          </p:cNvCxnSpPr>
          <p:nvPr/>
        </p:nvCxnSpPr>
        <p:spPr>
          <a:xfrm flipV="1">
            <a:off x="1528816" y="5482540"/>
            <a:ext cx="1558718" cy="155318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08612" y="6155831"/>
            <a:ext cx="2043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+mn-ea"/>
                <a:cs typeface="Times New Roman" pitchFamily="18" charset="0"/>
              </a:rPr>
              <a:t>标签</a:t>
            </a:r>
            <a:endParaRPr lang="zh-CN" altLang="en-US" sz="2400" dirty="0">
              <a:solidFill>
                <a:srgbClr val="FF0000"/>
              </a:solidFill>
              <a:latin typeface="+mn-ea"/>
              <a:cs typeface="Times New Roman" pitchFamily="18" charset="0"/>
            </a:endParaRPr>
          </a:p>
        </p:txBody>
      </p:sp>
      <p:cxnSp>
        <p:nvCxnSpPr>
          <p:cNvPr id="34" name="直接连接符 33"/>
          <p:cNvCxnSpPr>
            <a:stCxn id="28" idx="3"/>
            <a:endCxn id="6" idx="1"/>
          </p:cNvCxnSpPr>
          <p:nvPr/>
        </p:nvCxnSpPr>
        <p:spPr>
          <a:xfrm flipV="1">
            <a:off x="1528816" y="4970153"/>
            <a:ext cx="1147079" cy="66770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1464738" y="5684710"/>
            <a:ext cx="162732" cy="3138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6642089" y="4635130"/>
            <a:ext cx="2448562" cy="1207521"/>
            <a:chOff x="2583214" y="2514600"/>
            <a:chExt cx="3896462" cy="1905000"/>
          </a:xfrm>
          <a:solidFill>
            <a:srgbClr val="00B050">
              <a:alpha val="21000"/>
            </a:srgbClr>
          </a:solidFill>
        </p:grpSpPr>
        <p:sp>
          <p:nvSpPr>
            <p:cNvPr id="44" name="椭圆 43"/>
            <p:cNvSpPr/>
            <p:nvPr/>
          </p:nvSpPr>
          <p:spPr>
            <a:xfrm>
              <a:off x="2583214" y="2514600"/>
              <a:ext cx="3896462" cy="1905000"/>
            </a:xfrm>
            <a:prstGeom prst="ellipse">
              <a:avLst/>
            </a:prstGeom>
            <a:grpFill/>
            <a:ln>
              <a:noFill/>
            </a:ln>
            <a:effectLst>
              <a:glow rad="63500">
                <a:schemeClr val="accent1">
                  <a:lumMod val="20000"/>
                  <a:lumOff val="8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pic>
          <p:nvPicPr>
            <p:cNvPr id="45" name="Picture 3" descr="C:\Users\OMD\Desktop\relational_graph\user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5962" y="3003874"/>
              <a:ext cx="342341" cy="432001"/>
            </a:xfrm>
            <a:prstGeom prst="rect">
              <a:avLst/>
            </a:prstGeom>
            <a:grpFill/>
            <a:extLst/>
          </p:spPr>
        </p:pic>
        <p:pic>
          <p:nvPicPr>
            <p:cNvPr id="46" name="Picture 3" descr="C:\Users\OMD\Desktop\relational_graph\user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5096" y="2811491"/>
              <a:ext cx="342341" cy="432001"/>
            </a:xfrm>
            <a:prstGeom prst="rect">
              <a:avLst/>
            </a:prstGeom>
            <a:grpFill/>
            <a:extLst/>
          </p:spPr>
        </p:pic>
        <p:pic>
          <p:nvPicPr>
            <p:cNvPr id="47" name="Picture 3" descr="C:\Users\OMD\Desktop\relational_graph\user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1014" y="3812222"/>
              <a:ext cx="342341" cy="432001"/>
            </a:xfrm>
            <a:prstGeom prst="rect">
              <a:avLst/>
            </a:prstGeom>
            <a:grpFill/>
            <a:extLst/>
          </p:spPr>
        </p:pic>
        <p:pic>
          <p:nvPicPr>
            <p:cNvPr id="48" name="Picture 3" descr="C:\Users\OMD\Desktop\relational_graph\user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8450" y="3616679"/>
              <a:ext cx="342341" cy="432001"/>
            </a:xfrm>
            <a:prstGeom prst="rect">
              <a:avLst/>
            </a:prstGeom>
            <a:grpFill/>
            <a:extLst/>
          </p:spPr>
        </p:pic>
        <p:cxnSp>
          <p:nvCxnSpPr>
            <p:cNvPr id="49" name="直接连接符 48"/>
            <p:cNvCxnSpPr>
              <a:stCxn id="47" idx="3"/>
              <a:endCxn id="48" idx="1"/>
            </p:cNvCxnSpPr>
            <p:nvPr/>
          </p:nvCxnSpPr>
          <p:spPr>
            <a:xfrm flipV="1">
              <a:off x="4373355" y="3832679"/>
              <a:ext cx="1095095" cy="195543"/>
            </a:xfrm>
            <a:prstGeom prst="line">
              <a:avLst/>
            </a:prstGeom>
            <a:grpFill/>
            <a:ln w="38100">
              <a:solidFill>
                <a:srgbClr val="92D050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>
              <a:stCxn id="45" idx="3"/>
              <a:endCxn id="46" idx="1"/>
            </p:cNvCxnSpPr>
            <p:nvPr/>
          </p:nvCxnSpPr>
          <p:spPr>
            <a:xfrm flipV="1">
              <a:off x="3718303" y="3027491"/>
              <a:ext cx="1416793" cy="192384"/>
            </a:xfrm>
            <a:prstGeom prst="line">
              <a:avLst/>
            </a:prstGeom>
            <a:grpFill/>
            <a:ln w="38100">
              <a:solidFill>
                <a:srgbClr val="92D050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椭圆 50"/>
          <p:cNvSpPr/>
          <p:nvPr/>
        </p:nvSpPr>
        <p:spPr>
          <a:xfrm>
            <a:off x="4663473" y="4279849"/>
            <a:ext cx="1763013" cy="1018301"/>
          </a:xfrm>
          <a:prstGeom prst="ellipse">
            <a:avLst/>
          </a:prstGeom>
          <a:solidFill>
            <a:srgbClr val="0070C0">
              <a:alpha val="20000"/>
            </a:srgb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pic>
        <p:nvPicPr>
          <p:cNvPr id="52" name="Picture 2" descr="C:\Users\OMD\Desktop\relational_graph\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941" y="4683821"/>
            <a:ext cx="203660" cy="235607"/>
          </a:xfrm>
          <a:prstGeom prst="rect">
            <a:avLst/>
          </a:prstGeom>
          <a:solidFill>
            <a:srgbClr val="0070C0">
              <a:alpha val="20000"/>
            </a:srgbClr>
          </a:solidFill>
          <a:extLst/>
        </p:spPr>
      </p:pic>
      <p:pic>
        <p:nvPicPr>
          <p:cNvPr id="53" name="Picture 2" descr="C:\Users\OMD\Desktop\relational_graph\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791" y="4919428"/>
            <a:ext cx="203660" cy="235607"/>
          </a:xfrm>
          <a:prstGeom prst="rect">
            <a:avLst/>
          </a:prstGeom>
          <a:solidFill>
            <a:srgbClr val="0070C0">
              <a:alpha val="20000"/>
            </a:srgbClr>
          </a:solidFill>
          <a:extLst/>
        </p:spPr>
      </p:pic>
      <p:pic>
        <p:nvPicPr>
          <p:cNvPr id="54" name="Picture 2" descr="C:\Users\OMD\Desktop\relational_graph\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810" y="4415605"/>
            <a:ext cx="203660" cy="235607"/>
          </a:xfrm>
          <a:prstGeom prst="rect">
            <a:avLst/>
          </a:prstGeom>
          <a:solidFill>
            <a:srgbClr val="0070C0">
              <a:alpha val="20000"/>
            </a:srgbClr>
          </a:solidFill>
          <a:extLst/>
        </p:spPr>
      </p:pic>
      <p:cxnSp>
        <p:nvCxnSpPr>
          <p:cNvPr id="55" name="直接连接符 54"/>
          <p:cNvCxnSpPr/>
          <p:nvPr/>
        </p:nvCxnSpPr>
        <p:spPr>
          <a:xfrm flipV="1">
            <a:off x="5064843" y="4533409"/>
            <a:ext cx="672511" cy="18489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5040892" y="4919428"/>
            <a:ext cx="404572" cy="11780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V="1">
            <a:off x="5737354" y="4718303"/>
            <a:ext cx="129616" cy="26266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4499992" y="3830603"/>
            <a:ext cx="2089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+mn-ea"/>
                <a:cs typeface="Times New Roman" pitchFamily="18" charset="0"/>
              </a:rPr>
              <a:t>微博</a:t>
            </a:r>
            <a:endParaRPr lang="zh-CN" altLang="en-US" sz="2400" dirty="0">
              <a:latin typeface="+mn-ea"/>
              <a:cs typeface="Times New Roman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218298" y="4173465"/>
            <a:ext cx="129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00B050"/>
                </a:solidFill>
                <a:latin typeface="+mn-ea"/>
                <a:cs typeface="Times New Roman" pitchFamily="18" charset="0"/>
              </a:rPr>
              <a:t>用户</a:t>
            </a:r>
            <a:endParaRPr lang="zh-CN" altLang="en-US" sz="2400" dirty="0">
              <a:solidFill>
                <a:srgbClr val="00B050"/>
              </a:solidFill>
              <a:latin typeface="+mn-ea"/>
              <a:cs typeface="Times New Roman" pitchFamily="18" charset="0"/>
            </a:endParaRPr>
          </a:p>
        </p:txBody>
      </p:sp>
      <p:cxnSp>
        <p:nvCxnSpPr>
          <p:cNvPr id="60" name="直接连接符 59"/>
          <p:cNvCxnSpPr>
            <a:stCxn id="45" idx="1"/>
            <a:endCxn id="53" idx="3"/>
          </p:cNvCxnSpPr>
          <p:nvPr/>
        </p:nvCxnSpPr>
        <p:spPr>
          <a:xfrm flipH="1" flipV="1">
            <a:off x="5686451" y="5037232"/>
            <a:ext cx="1453806" cy="44950"/>
          </a:xfrm>
          <a:prstGeom prst="line">
            <a:avLst/>
          </a:prstGeom>
          <a:ln w="3810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47" idx="1"/>
            <a:endCxn id="53" idx="3"/>
          </p:cNvCxnSpPr>
          <p:nvPr/>
        </p:nvCxnSpPr>
        <p:spPr>
          <a:xfrm flipH="1" flipV="1">
            <a:off x="5686451" y="5037232"/>
            <a:ext cx="1865445" cy="557337"/>
          </a:xfrm>
          <a:prstGeom prst="line">
            <a:avLst/>
          </a:prstGeom>
          <a:ln w="3810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45" idx="2"/>
            <a:endCxn id="47" idx="1"/>
          </p:cNvCxnSpPr>
          <p:nvPr/>
        </p:nvCxnSpPr>
        <p:spPr>
          <a:xfrm>
            <a:off x="7247822" y="5219098"/>
            <a:ext cx="304074" cy="375471"/>
          </a:xfrm>
          <a:prstGeom prst="line">
            <a:avLst/>
          </a:prstGeom>
          <a:ln w="38100">
            <a:solidFill>
              <a:srgbClr val="92D050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>
            <a:off x="4675687" y="5485697"/>
            <a:ext cx="1817868" cy="895495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pic>
        <p:nvPicPr>
          <p:cNvPr id="64" name="Picture 12" descr="C:\Users\OMD\Desktop\relational_graph\btag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276" y="5782538"/>
            <a:ext cx="225727" cy="18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2" descr="C:\Users\OMD\Desktop\relational_graph\btag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451" y="5657122"/>
            <a:ext cx="225727" cy="18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2" descr="C:\Users\OMD\Desktop\relational_graph\btag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167" y="6017871"/>
            <a:ext cx="225727" cy="18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直接连接符 66"/>
          <p:cNvCxnSpPr/>
          <p:nvPr/>
        </p:nvCxnSpPr>
        <p:spPr>
          <a:xfrm>
            <a:off x="5063384" y="5908907"/>
            <a:ext cx="929794" cy="2017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V="1">
            <a:off x="5123477" y="5749886"/>
            <a:ext cx="643974" cy="573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65" idx="3"/>
            <a:endCxn id="47" idx="1"/>
          </p:cNvCxnSpPr>
          <p:nvPr/>
        </p:nvCxnSpPr>
        <p:spPr>
          <a:xfrm flipV="1">
            <a:off x="5993178" y="5594569"/>
            <a:ext cx="1558718" cy="155318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4572974" y="6267860"/>
            <a:ext cx="2043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+mn-ea"/>
                <a:cs typeface="Times New Roman" pitchFamily="18" charset="0"/>
              </a:rPr>
              <a:t>标签</a:t>
            </a:r>
            <a:endParaRPr lang="zh-CN" altLang="en-US" sz="2400" dirty="0">
              <a:solidFill>
                <a:srgbClr val="FF0000"/>
              </a:solidFill>
              <a:latin typeface="+mn-ea"/>
              <a:cs typeface="Times New Roman" pitchFamily="18" charset="0"/>
            </a:endParaRPr>
          </a:p>
        </p:txBody>
      </p:sp>
      <p:cxnSp>
        <p:nvCxnSpPr>
          <p:cNvPr id="71" name="直接连接符 70"/>
          <p:cNvCxnSpPr>
            <a:stCxn id="65" idx="3"/>
            <a:endCxn id="45" idx="1"/>
          </p:cNvCxnSpPr>
          <p:nvPr/>
        </p:nvCxnSpPr>
        <p:spPr>
          <a:xfrm flipV="1">
            <a:off x="5993178" y="5082182"/>
            <a:ext cx="1147079" cy="66770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>
            <a:off x="5929100" y="5796739"/>
            <a:ext cx="162732" cy="3138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右箭头 72"/>
          <p:cNvSpPr/>
          <p:nvPr/>
        </p:nvSpPr>
        <p:spPr>
          <a:xfrm rot="10456233">
            <a:off x="2029193" y="5650019"/>
            <a:ext cx="978408" cy="348587"/>
          </a:xfrm>
          <a:prstGeom prst="rightArrow">
            <a:avLst/>
          </a:prstGeom>
          <a:solidFill>
            <a:srgbClr val="7030A0">
              <a:alpha val="80000"/>
            </a:srgbClr>
          </a:solidFill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4" name="右箭头 73"/>
          <p:cNvSpPr/>
          <p:nvPr/>
        </p:nvSpPr>
        <p:spPr>
          <a:xfrm rot="21226608">
            <a:off x="6544909" y="5815277"/>
            <a:ext cx="978408" cy="348587"/>
          </a:xfrm>
          <a:prstGeom prst="rightArrow">
            <a:avLst/>
          </a:prstGeom>
          <a:solidFill>
            <a:srgbClr val="7030A0">
              <a:alpha val="80000"/>
            </a:srgbClr>
          </a:solidFill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948992" y="4694370"/>
            <a:ext cx="388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+mn-ea"/>
                <a:cs typeface="Times New Roman" pitchFamily="18" charset="0"/>
              </a:rPr>
              <a:t>?</a:t>
            </a:r>
            <a:endParaRPr lang="zh-CN" altLang="en-US" sz="2400" dirty="0">
              <a:latin typeface="+mn-ea"/>
              <a:cs typeface="Times New Roman" pitchFamily="18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113925" y="5343530"/>
            <a:ext cx="388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+mn-ea"/>
                <a:cs typeface="Times New Roman" pitchFamily="18" charset="0"/>
              </a:rPr>
              <a:t>?</a:t>
            </a:r>
            <a:endParaRPr lang="zh-CN" altLang="en-US" sz="2400" dirty="0">
              <a:latin typeface="+mn-ea"/>
              <a:cs typeface="Times New Roman" pitchFamily="18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205609" y="5145347"/>
            <a:ext cx="388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+mn-ea"/>
                <a:cs typeface="Times New Roman" pitchFamily="18" charset="0"/>
              </a:rPr>
              <a:t>?</a:t>
            </a:r>
            <a:endParaRPr lang="zh-CN" altLang="en-US" sz="2400" dirty="0">
              <a:latin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24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“关系性”和“多元异质性”带来的机遇：</a:t>
            </a:r>
            <a:r>
              <a:rPr lang="en-US" altLang="zh-CN" dirty="0">
                <a:latin typeface="+mn-ea"/>
                <a:ea typeface="+mn-ea"/>
              </a:rPr>
              <a:t/>
            </a:r>
            <a:br>
              <a:rPr lang="en-US" altLang="zh-CN" dirty="0">
                <a:latin typeface="+mn-ea"/>
                <a:ea typeface="+mn-ea"/>
              </a:rPr>
            </a:br>
            <a:r>
              <a:rPr lang="zh-CN" altLang="en-US" dirty="0">
                <a:latin typeface="+mn-ea"/>
                <a:ea typeface="+mn-ea"/>
              </a:rPr>
              <a:t>解决冷启动问题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6198678"/>
              </p:ext>
            </p:extLst>
          </p:nvPr>
        </p:nvGraphicFramePr>
        <p:xfrm>
          <a:off x="252117" y="1700808"/>
          <a:ext cx="8579295" cy="51119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8151"/>
                <a:gridCol w="3744416"/>
                <a:gridCol w="3466728"/>
              </a:tblGrid>
              <a:tr h="100811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51928">
                <a:tc>
                  <a:txBody>
                    <a:bodyPr/>
                    <a:lstStyle/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endParaRPr lang="en-US" altLang="zh-CN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51928">
                <a:tc>
                  <a:txBody>
                    <a:bodyPr/>
                    <a:lstStyle/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026" name="Picture 2" descr="http://www.meng-jiang.com/images/user-us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899" y="1700809"/>
            <a:ext cx="299999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meng-jiang.com/images/user-ite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716" y="1700809"/>
            <a:ext cx="2999997" cy="720000"/>
          </a:xfrm>
          <a:prstGeom prst="rect">
            <a:avLst/>
          </a:prstGeom>
          <a:noFill/>
          <a:effectLst>
            <a:glow rad="63500">
              <a:srgbClr val="FF000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meng-jiang.com/images/norma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32" y="2735561"/>
            <a:ext cx="1080000" cy="1080000"/>
          </a:xfrm>
          <a:prstGeom prst="rect">
            <a:avLst/>
          </a:prstGeom>
          <a:noFill/>
          <a:effectLst>
            <a:glow rad="63500">
              <a:srgbClr val="FF000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meng-jiang.com/images/anomalou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32" y="479715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61831" y="2366229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“用户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用户” 链接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55059" y="2366229"/>
            <a:ext cx="1951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“用户</a:t>
            </a:r>
            <a:r>
              <a:rPr lang="en-US" altLang="zh-CN" b="1" dirty="0" smtClean="0">
                <a:solidFill>
                  <a:srgbClr val="FF0000"/>
                </a:solidFill>
              </a:rPr>
              <a:t>-</a:t>
            </a:r>
            <a:r>
              <a:rPr lang="zh-CN" altLang="en-US" b="1" dirty="0">
                <a:solidFill>
                  <a:srgbClr val="FF0000"/>
                </a:solidFill>
              </a:rPr>
              <a:t>信息</a:t>
            </a:r>
            <a:r>
              <a:rPr lang="zh-CN" altLang="en-US" b="1" dirty="0" smtClean="0">
                <a:solidFill>
                  <a:srgbClr val="FF0000"/>
                </a:solidFill>
              </a:rPr>
              <a:t>” </a:t>
            </a:r>
            <a:r>
              <a:rPr lang="zh-CN" altLang="en-US" b="1" dirty="0">
                <a:solidFill>
                  <a:srgbClr val="FF0000"/>
                </a:solidFill>
              </a:rPr>
              <a:t>链接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8928" y="3815561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正常意图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6132" y="587715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异常意图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21036" y="2852936"/>
            <a:ext cx="478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跨域的社交推荐算法</a:t>
            </a:r>
            <a:r>
              <a:rPr lang="fr-FR" altLang="zh-CN" dirty="0"/>
              <a:t> [Jiang et al. CIKM 2012]</a:t>
            </a:r>
            <a:endParaRPr lang="zh-CN" altLang="en-US" dirty="0"/>
          </a:p>
        </p:txBody>
      </p:sp>
      <p:pic>
        <p:nvPicPr>
          <p:cNvPr id="16" name="Picture 2" descr="http://www.meng-jiang.com/images/thumb-jiang-cikm12-multipl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605" y="3325154"/>
            <a:ext cx="6621397" cy="255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88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“关系性”和“多元异质性”带来的机遇：</a:t>
            </a:r>
            <a:r>
              <a:rPr lang="en-US" altLang="zh-CN" dirty="0">
                <a:latin typeface="+mn-ea"/>
                <a:ea typeface="+mn-ea"/>
              </a:rPr>
              <a:t/>
            </a:r>
            <a:br>
              <a:rPr lang="en-US" altLang="zh-CN" dirty="0">
                <a:latin typeface="+mn-ea"/>
                <a:ea typeface="+mn-ea"/>
              </a:rPr>
            </a:br>
            <a:r>
              <a:rPr lang="zh-CN" altLang="en-US" dirty="0">
                <a:latin typeface="+mn-ea"/>
                <a:ea typeface="+mn-ea"/>
              </a:rPr>
              <a:t>解决冷启动问题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如果从“用户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标签”域中迁移学习知识来预测“用户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微博”域中的链接，只需要训练数据量的</a:t>
            </a:r>
            <a:r>
              <a:rPr lang="en-US" altLang="zh-CN" sz="2400" dirty="0" smtClean="0"/>
              <a:t>30%</a:t>
            </a:r>
            <a:r>
              <a:rPr lang="zh-CN" altLang="en-US" sz="2400" dirty="0" smtClean="0"/>
              <a:t>就能达到原效果</a:t>
            </a:r>
            <a:endParaRPr lang="en-US" altLang="zh-CN" sz="2400" dirty="0" smtClean="0"/>
          </a:p>
          <a:p>
            <a:r>
              <a:rPr lang="zh-CN" altLang="en-US" sz="2400" dirty="0" smtClean="0"/>
              <a:t>建议：增添更多应用让新用户提供更多信息吧！</a:t>
            </a:r>
            <a:endParaRPr lang="zh-CN" altLang="en-US" sz="2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340033"/>
            <a:ext cx="3896544" cy="2972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5018733" y="3865471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</a:rPr>
              <a:t>35% </a:t>
            </a:r>
            <a:r>
              <a:rPr lang="zh-CN" altLang="en-US" dirty="0" smtClean="0">
                <a:solidFill>
                  <a:srgbClr val="0070C0"/>
                </a:solidFill>
              </a:rPr>
              <a:t>用户</a:t>
            </a:r>
            <a:r>
              <a:rPr lang="en-US" altLang="zh-CN" dirty="0" smtClean="0">
                <a:solidFill>
                  <a:srgbClr val="0070C0"/>
                </a:solidFill>
              </a:rPr>
              <a:t>-</a:t>
            </a:r>
            <a:r>
              <a:rPr lang="zh-CN" altLang="en-US" dirty="0" smtClean="0">
                <a:solidFill>
                  <a:srgbClr val="0070C0"/>
                </a:solidFill>
              </a:rPr>
              <a:t>微博</a:t>
            </a:r>
            <a:endParaRPr lang="en-US" altLang="zh-CN" dirty="0">
              <a:solidFill>
                <a:srgbClr val="0070C0"/>
              </a:solidFill>
            </a:endParaRPr>
          </a:p>
        </p:txBody>
      </p:sp>
      <p:cxnSp>
        <p:nvCxnSpPr>
          <p:cNvPr id="6" name="直接箭头连接符 5"/>
          <p:cNvCxnSpPr>
            <a:stCxn id="5" idx="2"/>
          </p:cNvCxnSpPr>
          <p:nvPr/>
        </p:nvCxnSpPr>
        <p:spPr>
          <a:xfrm flipH="1">
            <a:off x="5265701" y="4234803"/>
            <a:ext cx="608395" cy="47889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6228184" y="4344361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</a:rPr>
              <a:t>60% </a:t>
            </a:r>
            <a:r>
              <a:rPr lang="zh-CN" altLang="en-US" dirty="0" smtClean="0">
                <a:solidFill>
                  <a:srgbClr val="0070C0"/>
                </a:solidFill>
              </a:rPr>
              <a:t>用户</a:t>
            </a:r>
            <a:r>
              <a:rPr lang="en-US" altLang="zh-CN" dirty="0" smtClean="0">
                <a:solidFill>
                  <a:srgbClr val="0070C0"/>
                </a:solidFill>
              </a:rPr>
              <a:t>-</a:t>
            </a:r>
            <a:r>
              <a:rPr lang="zh-CN" altLang="en-US" dirty="0" smtClean="0">
                <a:solidFill>
                  <a:srgbClr val="0070C0"/>
                </a:solidFill>
              </a:rPr>
              <a:t>微博</a:t>
            </a:r>
            <a:endParaRPr lang="en-US" altLang="zh-CN" dirty="0">
              <a:solidFill>
                <a:srgbClr val="0070C0"/>
              </a:solidFill>
            </a:endParaRPr>
          </a:p>
        </p:txBody>
      </p:sp>
      <p:cxnSp>
        <p:nvCxnSpPr>
          <p:cNvPr id="8" name="直接箭头连接符 7"/>
          <p:cNvCxnSpPr>
            <a:stCxn id="7" idx="2"/>
          </p:cNvCxnSpPr>
          <p:nvPr/>
        </p:nvCxnSpPr>
        <p:spPr>
          <a:xfrm flipH="1">
            <a:off x="6475152" y="4713693"/>
            <a:ext cx="608395" cy="47889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043608" y="3788499"/>
            <a:ext cx="18389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0 </a:t>
            </a:r>
            <a:r>
              <a:rPr lang="zh-CN" altLang="en-US" dirty="0" smtClean="0">
                <a:solidFill>
                  <a:srgbClr val="FF0000"/>
                </a:solidFill>
              </a:rPr>
              <a:t>用户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r>
              <a:rPr lang="zh-CN" altLang="en-US" dirty="0" smtClean="0">
                <a:solidFill>
                  <a:srgbClr val="FF0000"/>
                </a:solidFill>
              </a:rPr>
              <a:t>微博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100% </a:t>
            </a:r>
            <a:r>
              <a:rPr lang="zh-CN" altLang="en-US" dirty="0" smtClean="0">
                <a:solidFill>
                  <a:srgbClr val="FF0000"/>
                </a:solidFill>
              </a:rPr>
              <a:t>用户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r>
              <a:rPr lang="zh-CN" altLang="en-US" dirty="0" smtClean="0">
                <a:solidFill>
                  <a:srgbClr val="FF0000"/>
                </a:solidFill>
              </a:rPr>
              <a:t>标签</a:t>
            </a:r>
            <a:endParaRPr lang="en-US" altLang="zh-CN" dirty="0">
              <a:solidFill>
                <a:srgbClr val="FF0000"/>
              </a:solidFill>
            </a:endParaRPr>
          </a:p>
        </p:txBody>
      </p:sp>
      <p:cxnSp>
        <p:nvCxnSpPr>
          <p:cNvPr id="10" name="直接箭头连接符 9"/>
          <p:cNvCxnSpPr>
            <a:stCxn id="9" idx="2"/>
          </p:cNvCxnSpPr>
          <p:nvPr/>
        </p:nvCxnSpPr>
        <p:spPr>
          <a:xfrm>
            <a:off x="1963091" y="4434830"/>
            <a:ext cx="1168749" cy="2788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1042601" y="4826080"/>
            <a:ext cx="18389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18% </a:t>
            </a:r>
            <a:r>
              <a:rPr lang="zh-CN" altLang="en-US" dirty="0" smtClean="0">
                <a:solidFill>
                  <a:srgbClr val="FF0000"/>
                </a:solidFill>
              </a:rPr>
              <a:t>用</a:t>
            </a:r>
            <a:r>
              <a:rPr lang="zh-CN" altLang="en-US" dirty="0">
                <a:solidFill>
                  <a:srgbClr val="FF0000"/>
                </a:solidFill>
              </a:rPr>
              <a:t>户</a:t>
            </a:r>
            <a:r>
              <a:rPr lang="en-US" altLang="zh-CN" dirty="0">
                <a:solidFill>
                  <a:srgbClr val="FF0000"/>
                </a:solidFill>
              </a:rPr>
              <a:t>-</a:t>
            </a:r>
            <a:r>
              <a:rPr lang="zh-CN" altLang="en-US" dirty="0">
                <a:solidFill>
                  <a:srgbClr val="FF0000"/>
                </a:solidFill>
              </a:rPr>
              <a:t>微</a:t>
            </a:r>
            <a:r>
              <a:rPr lang="zh-CN" altLang="en-US" dirty="0" smtClean="0">
                <a:solidFill>
                  <a:srgbClr val="FF0000"/>
                </a:solidFill>
              </a:rPr>
              <a:t>博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100% </a:t>
            </a:r>
            <a:r>
              <a:rPr lang="zh-CN" altLang="en-US" dirty="0" smtClean="0">
                <a:solidFill>
                  <a:srgbClr val="FF0000"/>
                </a:solidFill>
              </a:rPr>
              <a:t>用</a:t>
            </a:r>
            <a:r>
              <a:rPr lang="zh-CN" altLang="en-US" dirty="0">
                <a:solidFill>
                  <a:srgbClr val="FF0000"/>
                </a:solidFill>
              </a:rPr>
              <a:t>户</a:t>
            </a:r>
            <a:r>
              <a:rPr lang="en-US" altLang="zh-CN" dirty="0">
                <a:solidFill>
                  <a:srgbClr val="FF0000"/>
                </a:solidFill>
              </a:rPr>
              <a:t>-</a:t>
            </a:r>
            <a:r>
              <a:rPr lang="zh-CN" altLang="en-US" dirty="0">
                <a:solidFill>
                  <a:srgbClr val="FF0000"/>
                </a:solidFill>
              </a:rPr>
              <a:t>标签</a:t>
            </a:r>
            <a:endParaRPr lang="en-US" altLang="zh-CN" dirty="0">
              <a:solidFill>
                <a:srgbClr val="FF0000"/>
              </a:solidFill>
            </a:endParaRPr>
          </a:p>
        </p:txBody>
      </p:sp>
      <p:cxnSp>
        <p:nvCxnSpPr>
          <p:cNvPr id="17" name="直接箭头连接符 16"/>
          <p:cNvCxnSpPr>
            <a:stCxn id="16" idx="3"/>
          </p:cNvCxnSpPr>
          <p:nvPr/>
        </p:nvCxnSpPr>
        <p:spPr>
          <a:xfrm>
            <a:off x="2881566" y="5149246"/>
            <a:ext cx="970354" cy="675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115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ea"/>
                <a:ea typeface="+mn-ea"/>
              </a:rPr>
              <a:t>社交网络用户行为数据的四大特征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 smtClean="0"/>
              <a:t>大规模（</a:t>
            </a:r>
            <a:r>
              <a:rPr lang="en-US" altLang="zh-CN" sz="2000" dirty="0" smtClean="0"/>
              <a:t>Large-scale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  <a:p>
            <a:r>
              <a:rPr lang="zh-CN" altLang="en-US" sz="2000" dirty="0"/>
              <a:t>富</a:t>
            </a:r>
            <a:r>
              <a:rPr lang="zh-CN" altLang="en-US" sz="2000" dirty="0" smtClean="0"/>
              <a:t>含关系属性（</a:t>
            </a:r>
            <a:r>
              <a:rPr lang="en-US" altLang="zh-CN" sz="2000" dirty="0" smtClean="0"/>
              <a:t>Relational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  <a:p>
            <a:r>
              <a:rPr lang="zh-CN" altLang="en-US" sz="2000" dirty="0"/>
              <a:t>多元异</a:t>
            </a:r>
            <a:r>
              <a:rPr lang="zh-CN" altLang="en-US" sz="2000" dirty="0" smtClean="0"/>
              <a:t>质性（</a:t>
            </a:r>
            <a:r>
              <a:rPr lang="en-US" altLang="zh-CN" sz="2000" dirty="0" smtClean="0"/>
              <a:t>Heterogeneous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r>
              <a:rPr lang="zh-CN" altLang="en-US" sz="2000" u="sng" dirty="0">
                <a:solidFill>
                  <a:schemeClr val="tx1"/>
                </a:solidFill>
              </a:rPr>
              <a:t>复</a:t>
            </a:r>
            <a:r>
              <a:rPr lang="zh-CN" altLang="en-US" sz="2000" u="sng" dirty="0" smtClean="0">
                <a:solidFill>
                  <a:schemeClr val="tx1"/>
                </a:solidFill>
              </a:rPr>
              <a:t>杂的行为意图（</a:t>
            </a:r>
            <a:r>
              <a:rPr lang="en-US" altLang="zh-CN" sz="2000" u="sng" dirty="0" smtClean="0">
                <a:solidFill>
                  <a:schemeClr val="tx1"/>
                </a:solidFill>
              </a:rPr>
              <a:t>Complex</a:t>
            </a:r>
            <a:r>
              <a:rPr lang="zh-CN" altLang="en-US" sz="2000" u="sng" dirty="0" smtClean="0">
                <a:solidFill>
                  <a:schemeClr val="tx1"/>
                </a:solidFill>
              </a:rPr>
              <a:t>）</a:t>
            </a:r>
            <a:endParaRPr lang="en-US" altLang="zh-CN" sz="2000" u="sng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6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ea"/>
                <a:ea typeface="+mn-ea"/>
              </a:rPr>
              <a:t>“大规模”的统计模式：出度分布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幂</a:t>
            </a:r>
            <a:r>
              <a:rPr lang="zh-CN" altLang="en-US" sz="2400" dirty="0" smtClean="0"/>
              <a:t>律分布（有向图）</a:t>
            </a:r>
            <a:endParaRPr lang="zh-CN" altLang="en-US" sz="24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512791"/>
              </p:ext>
            </p:extLst>
          </p:nvPr>
        </p:nvGraphicFramePr>
        <p:xfrm>
          <a:off x="377384" y="2636912"/>
          <a:ext cx="8352927" cy="3134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84309"/>
                <a:gridCol w="2784309"/>
                <a:gridCol w="2784309"/>
              </a:tblGrid>
              <a:tr h="62627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Wikipedia</a:t>
                      </a:r>
                      <a:endParaRPr lang="zh-CN" altLang="en-US" b="1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/>
                        <a:t>Page</a:t>
                      </a:r>
                      <a:r>
                        <a:rPr lang="en-US" altLang="zh-CN" dirty="0" smtClean="0"/>
                        <a:t>-links-to</a:t>
                      </a:r>
                      <a:r>
                        <a:rPr lang="en-US" altLang="zh-CN" baseline="0" dirty="0" smtClean="0"/>
                        <a:t>-page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err="1" smtClean="0"/>
                        <a:t>Baidu</a:t>
                      </a:r>
                      <a:endParaRPr lang="zh-CN" altLang="en-US" b="1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/>
                        <a:t>Page</a:t>
                      </a:r>
                      <a:r>
                        <a:rPr lang="en-US" altLang="zh-CN" dirty="0" smtClean="0"/>
                        <a:t>-links-to</a:t>
                      </a:r>
                      <a:r>
                        <a:rPr lang="en-US" altLang="zh-CN" baseline="0" dirty="0" smtClean="0"/>
                        <a:t>-page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Google</a:t>
                      </a:r>
                      <a:endParaRPr lang="zh-CN" altLang="en-US" b="1" dirty="0"/>
                    </a:p>
                    <a:p>
                      <a:pPr algn="ctr"/>
                      <a:r>
                        <a:rPr lang="en-US" altLang="zh-CN" b="1" dirty="0" smtClean="0"/>
                        <a:t>Page</a:t>
                      </a:r>
                      <a:r>
                        <a:rPr lang="en-US" altLang="zh-CN" dirty="0" smtClean="0"/>
                        <a:t>-links-to</a:t>
                      </a:r>
                      <a:r>
                        <a:rPr lang="en-US" altLang="zh-CN" baseline="0" dirty="0" smtClean="0"/>
                        <a:t>-page</a:t>
                      </a:r>
                      <a:endParaRPr lang="zh-CN" altLang="en-US" dirty="0"/>
                    </a:p>
                  </a:txBody>
                  <a:tcPr/>
                </a:tc>
              </a:tr>
              <a:tr h="2494636"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6381705" y="6578307"/>
            <a:ext cx="27622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http://konect.uni-koblenz.de/networks/</a:t>
            </a:r>
            <a:endParaRPr lang="zh-CN" altLang="en-US" sz="1200" dirty="0"/>
          </a:p>
        </p:txBody>
      </p:sp>
      <p:pic>
        <p:nvPicPr>
          <p:cNvPr id="1028" name="Picture 4" descr="http://konect.uni-koblenz.de/img/degree.u.zhishi-baidu-internallin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533805"/>
            <a:ext cx="2700000" cy="201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konect.uni-koblenz.de/img/degree.u.dbpedia-lin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07" y="3429000"/>
            <a:ext cx="2700000" cy="212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konect.uni-koblenz.de/img/degree.u.web-Goog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3499108"/>
            <a:ext cx="2700000" cy="208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09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“大规模”的统计模式：出度分布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幂律分布（有向图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社交网络）</a:t>
            </a:r>
            <a:endParaRPr lang="zh-CN" altLang="en-US" sz="24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214923"/>
              </p:ext>
            </p:extLst>
          </p:nvPr>
        </p:nvGraphicFramePr>
        <p:xfrm>
          <a:off x="377384" y="2636912"/>
          <a:ext cx="8352927" cy="3134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84309"/>
                <a:gridCol w="2784309"/>
                <a:gridCol w="2784309"/>
              </a:tblGrid>
              <a:tr h="62627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err="1" smtClean="0"/>
                        <a:t>LiveJournal</a:t>
                      </a:r>
                      <a:endParaRPr lang="zh-CN" altLang="en-US" b="1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/>
                        <a:t>User</a:t>
                      </a:r>
                      <a:r>
                        <a:rPr lang="en-US" altLang="zh-CN" dirty="0" smtClean="0"/>
                        <a:t>-user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Flickr</a:t>
                      </a:r>
                      <a:endParaRPr lang="zh-CN" altLang="en-US" b="1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/>
                        <a:t>User</a:t>
                      </a:r>
                      <a:r>
                        <a:rPr lang="en-US" altLang="zh-CN" b="0" dirty="0" smtClean="0"/>
                        <a:t>-user</a:t>
                      </a:r>
                      <a:endParaRPr lang="zh-CN" altLang="en-US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Twitter</a:t>
                      </a:r>
                    </a:p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Who</a:t>
                      </a:r>
                      <a:r>
                        <a:rPr lang="en-US" altLang="zh-CN" b="0" dirty="0" smtClean="0">
                          <a:solidFill>
                            <a:schemeClr val="tx1"/>
                          </a:solidFill>
                        </a:rPr>
                        <a:t>-follows-whom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494636"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6381705" y="6578307"/>
            <a:ext cx="27622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http://konect.uni-koblenz.de/networks/</a:t>
            </a:r>
            <a:endParaRPr lang="zh-CN" altLang="en-US" sz="1200" dirty="0"/>
          </a:p>
        </p:txBody>
      </p:sp>
      <p:pic>
        <p:nvPicPr>
          <p:cNvPr id="3074" name="Picture 2" descr="http://konect.uni-koblenz.de/img/degree.u.soc-LiveJournal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500924"/>
            <a:ext cx="2700000" cy="205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konect.uni-koblenz.de/img/degree.u.flickr-growt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465989"/>
            <a:ext cx="2700000" cy="212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konect.uni-koblenz.de/img/degree.v.twitt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3435642"/>
            <a:ext cx="2700000" cy="2116484"/>
          </a:xfrm>
          <a:prstGeom prst="rect">
            <a:avLst/>
          </a:prstGeom>
          <a:noFill/>
          <a:effectLst>
            <a:glow rad="63500">
              <a:srgbClr val="FF000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ea"/>
                <a:ea typeface="+mn-ea"/>
              </a:rPr>
              <a:t>提纲：社交网络用户行为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为什么值得研究？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 smtClean="0"/>
              <a:t>具有哪些特点？</a:t>
            </a:r>
            <a:endParaRPr lang="en-US" altLang="zh-CN" sz="2400" dirty="0" smtClean="0"/>
          </a:p>
          <a:p>
            <a:r>
              <a:rPr lang="zh-CN" altLang="en-US" sz="2400" dirty="0"/>
              <a:t>带来</a:t>
            </a:r>
            <a:r>
              <a:rPr lang="zh-CN" altLang="en-US" sz="2400" dirty="0" smtClean="0"/>
              <a:t>哪些机遇和挑战？</a:t>
            </a:r>
            <a:endParaRPr lang="en-US" altLang="zh-CN" sz="2400" dirty="0" smtClean="0"/>
          </a:p>
          <a:p>
            <a:r>
              <a:rPr lang="zh-CN" altLang="en-US" sz="2400" dirty="0" smtClean="0"/>
              <a:t>有什么感悟？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70340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ea"/>
                <a:ea typeface="+mn-ea"/>
              </a:rPr>
              <a:t>我们的世界里</a:t>
            </a:r>
            <a:r>
              <a:rPr lang="en-US" altLang="zh-CN" dirty="0" smtClean="0">
                <a:latin typeface="+mn-ea"/>
                <a:ea typeface="+mn-ea"/>
              </a:rPr>
              <a:t>……</a:t>
            </a:r>
            <a:r>
              <a:rPr lang="zh-CN" altLang="en-US" dirty="0" smtClean="0">
                <a:latin typeface="+mn-ea"/>
                <a:ea typeface="+mn-ea"/>
              </a:rPr>
              <a:t>很复杂</a:t>
            </a:r>
            <a:endParaRPr lang="zh-CN" altLang="en-US" dirty="0">
              <a:latin typeface="+mn-ea"/>
              <a:ea typeface="+mn-ea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993899"/>
              </p:ext>
            </p:extLst>
          </p:nvPr>
        </p:nvGraphicFramePr>
        <p:xfrm>
          <a:off x="1151260" y="1988840"/>
          <a:ext cx="6984776" cy="39064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92388"/>
                <a:gridCol w="3492388"/>
              </a:tblGrid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Twitter (2009)</a:t>
                      </a:r>
                      <a:endParaRPr lang="zh-CN" altLang="en-US" b="1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 smtClean="0"/>
                        <a:t>41</a:t>
                      </a:r>
                      <a:r>
                        <a:rPr lang="en-US" altLang="zh-CN" b="0" baseline="0" dirty="0" smtClean="0"/>
                        <a:t> million users</a:t>
                      </a:r>
                      <a:endParaRPr lang="zh-CN" altLang="en-US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err="1" smtClean="0"/>
                        <a:t>Tencent</a:t>
                      </a:r>
                      <a:r>
                        <a:rPr lang="en-US" altLang="zh-CN" b="1" dirty="0" smtClean="0"/>
                        <a:t> </a:t>
                      </a:r>
                      <a:r>
                        <a:rPr lang="en-US" altLang="zh-CN" b="1" dirty="0" err="1" smtClean="0"/>
                        <a:t>Weibo</a:t>
                      </a:r>
                      <a:r>
                        <a:rPr lang="en-US" altLang="zh-CN" b="1" dirty="0" smtClean="0"/>
                        <a:t> (2011)</a:t>
                      </a:r>
                      <a:endParaRPr lang="zh-CN" altLang="en-US" b="1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 smtClean="0"/>
                        <a:t>117</a:t>
                      </a:r>
                      <a:r>
                        <a:rPr lang="en-US" altLang="zh-CN" b="0" baseline="0" dirty="0" smtClean="0"/>
                        <a:t> million users</a:t>
                      </a:r>
                    </a:p>
                  </a:txBody>
                  <a:tcPr/>
                </a:tc>
              </a:tr>
              <a:tr h="3266364"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2" descr="C:\Users\meng\Desktop\twitter_DC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284" y="2636912"/>
            <a:ext cx="324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meng\Desktop\weibojan_DC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668" y="2636912"/>
            <a:ext cx="324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28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ea"/>
                <a:ea typeface="+mn-ea"/>
              </a:rPr>
              <a:t>“大规模”和“复杂意图”的挑战：僵尸粉检测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挑战</a:t>
            </a:r>
            <a:endParaRPr lang="en-US" altLang="zh-CN" sz="2400" dirty="0"/>
          </a:p>
          <a:p>
            <a:pPr lvl="1"/>
            <a:r>
              <a:rPr lang="zh-CN" altLang="en-US" sz="2000" b="1" dirty="0" smtClean="0">
                <a:solidFill>
                  <a:srgbClr val="FF0000"/>
                </a:solidFill>
              </a:rPr>
              <a:t>可扩展性</a:t>
            </a:r>
            <a:r>
              <a:rPr lang="en-US" altLang="zh-CN" sz="2000" dirty="0" smtClean="0"/>
              <a:t>: </a:t>
            </a:r>
            <a:r>
              <a:rPr lang="zh-CN" altLang="en-US" sz="2000" dirty="0" smtClean="0"/>
              <a:t>如何在拥有亿万节点和边的社交网络图中抓住僵尸粉？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我们可以解释出度分布中的尖峰吗？</a:t>
            </a:r>
            <a:endParaRPr lang="en-US" altLang="zh-CN" sz="20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61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“大规模”和“复杂意图”的挑战：僵尸粉检测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挑战</a:t>
            </a:r>
            <a:endParaRPr lang="en-US" altLang="zh-CN" sz="2400" dirty="0"/>
          </a:p>
          <a:p>
            <a:pPr lvl="1"/>
            <a:r>
              <a:rPr lang="zh-CN" altLang="en-US" sz="2000" dirty="0">
                <a:solidFill>
                  <a:schemeClr val="tx1"/>
                </a:solidFill>
              </a:rPr>
              <a:t>可扩展性</a:t>
            </a:r>
            <a:r>
              <a:rPr lang="en-US" altLang="zh-CN" sz="2000" dirty="0">
                <a:solidFill>
                  <a:schemeClr val="tx1"/>
                </a:solidFill>
              </a:rPr>
              <a:t>: </a:t>
            </a:r>
            <a:r>
              <a:rPr lang="zh-CN" altLang="en-US" sz="2000" dirty="0">
                <a:solidFill>
                  <a:schemeClr val="tx1"/>
                </a:solidFill>
              </a:rPr>
              <a:t>如何在拥有亿万节点和边的社交网络图中抓住僵尸粉？我们可以解释出度分布中的尖峰吗？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1"/>
            <a:r>
              <a:rPr lang="zh-CN" altLang="en-US" sz="2000" b="1" dirty="0" smtClean="0">
                <a:solidFill>
                  <a:srgbClr val="FF0000"/>
                </a:solidFill>
              </a:rPr>
              <a:t>伪装能力</a:t>
            </a:r>
            <a:r>
              <a:rPr lang="en-US" altLang="zh-CN" sz="2000" dirty="0" smtClean="0">
                <a:solidFill>
                  <a:schemeClr val="tx1"/>
                </a:solidFill>
              </a:rPr>
              <a:t>: </a:t>
            </a:r>
            <a:r>
              <a:rPr lang="zh-CN" altLang="en-US" sz="2000" dirty="0" smtClean="0">
                <a:solidFill>
                  <a:schemeClr val="tx1"/>
                </a:solidFill>
              </a:rPr>
              <a:t>假冒个人信息，没有或很少发布微博，有其他的貌似正常的行为</a:t>
            </a:r>
            <a:endParaRPr lang="en-US" altLang="zh-CN" sz="2000" dirty="0" smtClean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859749"/>
            <a:ext cx="2591888" cy="264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077072"/>
            <a:ext cx="3608331" cy="1200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346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“大规模”和“复杂意图”的挑战：僵尸粉检测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挑战</a:t>
            </a:r>
            <a:endParaRPr lang="en-US" altLang="zh-CN" sz="2400" dirty="0"/>
          </a:p>
          <a:p>
            <a:pPr lvl="1"/>
            <a:r>
              <a:rPr lang="zh-CN" altLang="en-US" sz="2000" dirty="0">
                <a:solidFill>
                  <a:schemeClr val="tx1"/>
                </a:solidFill>
              </a:rPr>
              <a:t>可扩展性</a:t>
            </a:r>
            <a:r>
              <a:rPr lang="en-US" altLang="zh-CN" sz="2000" dirty="0">
                <a:solidFill>
                  <a:schemeClr val="tx1"/>
                </a:solidFill>
              </a:rPr>
              <a:t>: </a:t>
            </a:r>
            <a:r>
              <a:rPr lang="zh-CN" altLang="en-US" sz="2000" dirty="0">
                <a:solidFill>
                  <a:schemeClr val="tx1"/>
                </a:solidFill>
              </a:rPr>
              <a:t>如何在拥有亿万节点和边的社交网络图中抓住僵尸粉？我们可以解释出度分布中的尖峰吗？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1"/>
            <a:r>
              <a:rPr lang="zh-CN" altLang="en-US" sz="2000" b="1" dirty="0">
                <a:solidFill>
                  <a:srgbClr val="FF0000"/>
                </a:solidFill>
              </a:rPr>
              <a:t>伪装能力</a:t>
            </a:r>
            <a:r>
              <a:rPr lang="en-US" altLang="zh-CN" sz="2000" dirty="0">
                <a:solidFill>
                  <a:schemeClr val="tx1"/>
                </a:solidFill>
              </a:rPr>
              <a:t>: </a:t>
            </a:r>
            <a:r>
              <a:rPr lang="zh-CN" altLang="en-US" sz="2000" dirty="0">
                <a:solidFill>
                  <a:schemeClr val="tx1"/>
                </a:solidFill>
              </a:rPr>
              <a:t>假冒个人信息，没有或很少发布微博，有其他的貌似正常的行为</a:t>
            </a:r>
            <a:endParaRPr lang="en-US" altLang="zh-CN" sz="2000" dirty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17" y="3717032"/>
            <a:ext cx="2160000" cy="543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717032"/>
            <a:ext cx="6336704" cy="3117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517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“大规模”和“复杂意图”的挑战：僵尸粉检测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挑战</a:t>
            </a:r>
            <a:endParaRPr lang="en-US" altLang="zh-CN" sz="2400" dirty="0"/>
          </a:p>
          <a:p>
            <a:pPr lvl="1"/>
            <a:r>
              <a:rPr lang="zh-CN" altLang="en-US" sz="2000" dirty="0">
                <a:solidFill>
                  <a:schemeClr val="tx1"/>
                </a:solidFill>
              </a:rPr>
              <a:t>可扩展性</a:t>
            </a:r>
            <a:r>
              <a:rPr lang="en-US" altLang="zh-CN" sz="2000" dirty="0">
                <a:solidFill>
                  <a:schemeClr val="tx1"/>
                </a:solidFill>
              </a:rPr>
              <a:t>: </a:t>
            </a:r>
            <a:r>
              <a:rPr lang="zh-CN" altLang="en-US" sz="2000" dirty="0">
                <a:solidFill>
                  <a:schemeClr val="tx1"/>
                </a:solidFill>
              </a:rPr>
              <a:t>如何在拥有亿万节点和边的社交网络图中抓住僵尸粉？我们可以解释出度分布中的尖峰吗？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1"/>
            <a:r>
              <a:rPr lang="zh-CN" altLang="en-US" sz="2000" b="1" dirty="0">
                <a:solidFill>
                  <a:srgbClr val="FF0000"/>
                </a:solidFill>
              </a:rPr>
              <a:t>伪装能力</a:t>
            </a:r>
            <a:r>
              <a:rPr lang="en-US" altLang="zh-CN" sz="2000" dirty="0">
                <a:solidFill>
                  <a:schemeClr val="tx1"/>
                </a:solidFill>
              </a:rPr>
              <a:t>: </a:t>
            </a:r>
            <a:r>
              <a:rPr lang="zh-CN" altLang="en-US" sz="2000" dirty="0">
                <a:solidFill>
                  <a:schemeClr val="tx1"/>
                </a:solidFill>
              </a:rPr>
              <a:t>假冒个人信息，没有或很少发布微博，有其他的貌似正常的行为</a:t>
            </a:r>
            <a:endParaRPr lang="en-US" altLang="zh-CN" sz="2000" dirty="0">
              <a:solidFill>
                <a:schemeClr val="tx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050" y="3680722"/>
            <a:ext cx="4134910" cy="306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733869"/>
            <a:ext cx="3888432" cy="986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176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“大规模”和“复杂意图”的挑战：僵尸粉检测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挑战</a:t>
            </a:r>
            <a:endParaRPr lang="en-US" altLang="zh-CN" sz="2400" dirty="0"/>
          </a:p>
          <a:p>
            <a:pPr lvl="1"/>
            <a:r>
              <a:rPr lang="zh-CN" altLang="en-US" sz="2000" dirty="0">
                <a:solidFill>
                  <a:schemeClr val="tx1"/>
                </a:solidFill>
              </a:rPr>
              <a:t>可扩展性</a:t>
            </a:r>
            <a:r>
              <a:rPr lang="en-US" altLang="zh-CN" sz="2000" dirty="0">
                <a:solidFill>
                  <a:schemeClr val="tx1"/>
                </a:solidFill>
              </a:rPr>
              <a:t>: </a:t>
            </a:r>
            <a:r>
              <a:rPr lang="zh-CN" altLang="en-US" sz="2000" dirty="0">
                <a:solidFill>
                  <a:schemeClr val="tx1"/>
                </a:solidFill>
              </a:rPr>
              <a:t>如何在拥有亿万节点和边的社交网络图中抓住僵尸粉？我们可以解释出度分布中的尖峰吗？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lvl="1"/>
            <a:r>
              <a:rPr lang="zh-CN" altLang="en-US" sz="2000" dirty="0">
                <a:solidFill>
                  <a:schemeClr val="tx1"/>
                </a:solidFill>
              </a:rPr>
              <a:t>伪装能力</a:t>
            </a:r>
            <a:r>
              <a:rPr lang="en-US" altLang="zh-CN" sz="2000" dirty="0">
                <a:solidFill>
                  <a:schemeClr val="tx1"/>
                </a:solidFill>
              </a:rPr>
              <a:t>: </a:t>
            </a:r>
            <a:r>
              <a:rPr lang="zh-CN" altLang="en-US" sz="2000" dirty="0">
                <a:solidFill>
                  <a:schemeClr val="tx1"/>
                </a:solidFill>
              </a:rPr>
              <a:t>假冒个人信息，没有或很少发布微博，有其他的貌似正常的行为</a:t>
            </a:r>
            <a:endParaRPr lang="en-US" altLang="zh-CN" sz="2000" dirty="0">
              <a:solidFill>
                <a:schemeClr val="tx1"/>
              </a:solidFill>
            </a:endParaRPr>
          </a:p>
          <a:p>
            <a:r>
              <a:rPr lang="zh-CN" altLang="en-US" sz="2400" dirty="0" smtClean="0"/>
              <a:t>已有工作</a:t>
            </a:r>
            <a:endParaRPr lang="en-US" altLang="zh-CN" sz="24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560266"/>
              </p:ext>
            </p:extLst>
          </p:nvPr>
        </p:nvGraphicFramePr>
        <p:xfrm>
          <a:off x="395538" y="4221088"/>
          <a:ext cx="849694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57"/>
                <a:gridCol w="1416157"/>
                <a:gridCol w="1416157"/>
                <a:gridCol w="1416157"/>
                <a:gridCol w="1416157"/>
                <a:gridCol w="141615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Label</a:t>
                      </a:r>
                    </a:p>
                    <a:p>
                      <a:r>
                        <a:rPr lang="en-US" altLang="zh-CN" dirty="0" smtClean="0"/>
                        <a:t>(+1,-1)</a:t>
                      </a:r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Out-degree</a:t>
                      </a:r>
                      <a:endParaRPr lang="zh-CN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In-degree</a:t>
                      </a:r>
                      <a:endParaRPr lang="zh-CN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#tweet</a:t>
                      </a:r>
                      <a:endParaRPr lang="zh-CN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#</a:t>
                      </a:r>
                      <a:r>
                        <a:rPr lang="en-US" altLang="zh-CN" dirty="0" err="1" smtClean="0"/>
                        <a:t>url</a:t>
                      </a:r>
                      <a:r>
                        <a:rPr lang="en-US" altLang="zh-CN" dirty="0" smtClean="0"/>
                        <a:t> in tweets</a:t>
                      </a:r>
                      <a:endParaRPr lang="zh-CN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#hashtag in tweets</a:t>
                      </a:r>
                      <a:endParaRPr lang="zh-CN" altLang="en-US" dirty="0" smtClean="0"/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</a:tbl>
          </a:graphicData>
        </a:graphic>
      </p:graphicFrame>
      <p:cxnSp>
        <p:nvCxnSpPr>
          <p:cNvPr id="8" name="直接连接符 7"/>
          <p:cNvCxnSpPr/>
          <p:nvPr/>
        </p:nvCxnSpPr>
        <p:spPr>
          <a:xfrm>
            <a:off x="1115616" y="4941168"/>
            <a:ext cx="0" cy="504056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流程图: 磁盘 11"/>
          <p:cNvSpPr/>
          <p:nvPr/>
        </p:nvSpPr>
        <p:spPr>
          <a:xfrm>
            <a:off x="467544" y="5517232"/>
            <a:ext cx="1296144" cy="828672"/>
          </a:xfrm>
          <a:prstGeom prst="flowChartMagneticDisk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</a:rPr>
              <a:t>classifier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3" name="左大括号 12"/>
          <p:cNvSpPr/>
          <p:nvPr/>
        </p:nvSpPr>
        <p:spPr>
          <a:xfrm rot="16200000">
            <a:off x="6570223" y="3519008"/>
            <a:ext cx="252028" cy="3096344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315089" y="5260558"/>
            <a:ext cx="27622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/>
              <a:t>Content-based features</a:t>
            </a:r>
          </a:p>
          <a:p>
            <a:pPr algn="ctr"/>
            <a:r>
              <a:rPr lang="en-US" altLang="zh-CN" b="1" dirty="0" smtClean="0"/>
              <a:t>0, 0, 0 sorry…</a:t>
            </a:r>
            <a:endParaRPr lang="zh-CN" altLang="en-US" b="1" dirty="0"/>
          </a:p>
        </p:txBody>
      </p:sp>
      <p:sp>
        <p:nvSpPr>
          <p:cNvPr id="15" name="左大括号 14"/>
          <p:cNvSpPr/>
          <p:nvPr/>
        </p:nvSpPr>
        <p:spPr>
          <a:xfrm rot="16200000">
            <a:off x="3059832" y="4293096"/>
            <a:ext cx="252028" cy="1548172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900879" y="5228292"/>
            <a:ext cx="2569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Graph-based features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7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ea"/>
                <a:ea typeface="+mn-ea"/>
              </a:rPr>
              <a:t>比较僵尸粉和正常用户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X = @Buy_AB22: </a:t>
            </a:r>
            <a:r>
              <a:rPr lang="zh-CN" altLang="en-US" sz="2000" dirty="0" smtClean="0"/>
              <a:t>关注了</a:t>
            </a:r>
            <a:r>
              <a:rPr lang="en-US" altLang="zh-CN" sz="2000" dirty="0" smtClean="0"/>
              <a:t>20</a:t>
            </a:r>
            <a:r>
              <a:rPr lang="zh-CN" altLang="en-US" sz="2000" dirty="0" smtClean="0"/>
              <a:t>个人的僵尸粉</a:t>
            </a:r>
            <a:endParaRPr lang="en-US" altLang="zh-CN" sz="2000" dirty="0" smtClean="0"/>
          </a:p>
          <a:p>
            <a:r>
              <a:rPr lang="en-US" altLang="zh-CN" sz="2000" dirty="0" smtClean="0"/>
              <a:t>Y = </a:t>
            </a:r>
            <a:r>
              <a:rPr lang="zh-CN" altLang="en-US" sz="2000" dirty="0" smtClean="0"/>
              <a:t>关注了</a:t>
            </a:r>
            <a:r>
              <a:rPr lang="en-US" altLang="zh-CN" sz="2000" dirty="0" smtClean="0"/>
              <a:t>20</a:t>
            </a:r>
            <a:r>
              <a:rPr lang="zh-CN" altLang="en-US" sz="2000" dirty="0" smtClean="0"/>
              <a:t>个人的正常用户</a:t>
            </a:r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r>
              <a:rPr lang="zh-CN" altLang="en-US" sz="2000" dirty="0" smtClean="0"/>
              <a:t>可疑行为：和同组的人极相似，和全网大多数人很不同</a:t>
            </a:r>
            <a:endParaRPr lang="en-US" altLang="zh-CN" sz="2000" dirty="0" smtClean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709756"/>
            <a:ext cx="2880000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925270" y="3019732"/>
            <a:ext cx="1382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+mn-ea"/>
                <a:cs typeface="Times New Roman" panose="02020603050405020304" pitchFamily="18" charset="0"/>
              </a:rPr>
              <a:t>X</a:t>
            </a:r>
            <a:r>
              <a:rPr lang="zh-CN" altLang="en-US" sz="2000" dirty="0" smtClean="0">
                <a:latin typeface="+mn-ea"/>
                <a:cs typeface="Times New Roman" panose="02020603050405020304" pitchFamily="18" charset="0"/>
              </a:rPr>
              <a:t>所关注的</a:t>
            </a:r>
            <a:endParaRPr lang="zh-CN" altLang="en-US" sz="2000" dirty="0"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7" name="直接连接符 6"/>
          <p:cNvCxnSpPr>
            <a:stCxn id="6" idx="1"/>
          </p:cNvCxnSpPr>
          <p:nvPr/>
        </p:nvCxnSpPr>
        <p:spPr>
          <a:xfrm flipH="1">
            <a:off x="6295136" y="3219787"/>
            <a:ext cx="630134" cy="714104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055768" y="3826590"/>
            <a:ext cx="1382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+mn-ea"/>
                <a:cs typeface="Times New Roman" panose="02020603050405020304" pitchFamily="18" charset="0"/>
              </a:rPr>
              <a:t>Y</a:t>
            </a:r>
            <a:r>
              <a:rPr lang="zh-CN" altLang="en-US" sz="2000" dirty="0" smtClean="0">
                <a:latin typeface="+mn-ea"/>
                <a:cs typeface="Times New Roman" panose="02020603050405020304" pitchFamily="18" charset="0"/>
              </a:rPr>
              <a:t>所关注的</a:t>
            </a:r>
            <a:endParaRPr lang="zh-CN" altLang="en-US" sz="2000" dirty="0"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9" name="直接连接符 8"/>
          <p:cNvCxnSpPr>
            <a:stCxn id="8" idx="1"/>
          </p:cNvCxnSpPr>
          <p:nvPr/>
        </p:nvCxnSpPr>
        <p:spPr>
          <a:xfrm flipH="1">
            <a:off x="6407696" y="4026645"/>
            <a:ext cx="648072" cy="26161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68255"/>
            <a:ext cx="2880000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952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ea"/>
                <a:ea typeface="+mn-ea"/>
              </a:rPr>
              <a:t>我们找到的是</a:t>
            </a:r>
            <a:r>
              <a:rPr lang="zh-CN" altLang="en-US" dirty="0">
                <a:latin typeface="+mn-ea"/>
                <a:ea typeface="+mn-ea"/>
              </a:rPr>
              <a:t>异</a:t>
            </a:r>
            <a:r>
              <a:rPr lang="zh-CN" altLang="en-US" dirty="0" smtClean="0">
                <a:latin typeface="+mn-ea"/>
                <a:ea typeface="+mn-ea"/>
              </a:rPr>
              <a:t>常用户吗？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Twitter</a:t>
            </a:r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zh-CN" altLang="en-US" sz="2400" dirty="0"/>
          </a:p>
        </p:txBody>
      </p:sp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844824"/>
            <a:ext cx="4320000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564824"/>
            <a:ext cx="2880000" cy="2880000"/>
          </a:xfrm>
          <a:prstGeom prst="rect">
            <a:avLst/>
          </a:prstGeom>
          <a:noFill/>
          <a:ln>
            <a:noFill/>
          </a:ln>
          <a:effectLst>
            <a:outerShdw blurRad="254000" dist="38100" dir="2700000" sx="105000" sy="105000" algn="tl" rotWithShape="0">
              <a:schemeClr val="bg1">
                <a:lumMod val="5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099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我们找到的是异</a:t>
            </a:r>
            <a:r>
              <a:rPr lang="zh-CN" altLang="en-US" dirty="0" smtClean="0">
                <a:latin typeface="+mn-ea"/>
                <a:ea typeface="+mn-ea"/>
              </a:rPr>
              <a:t>常用户吗</a:t>
            </a:r>
            <a:r>
              <a:rPr lang="zh-CN" altLang="en-US" dirty="0">
                <a:latin typeface="+mn-ea"/>
                <a:ea typeface="+mn-ea"/>
              </a:rPr>
              <a:t>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腾讯微博</a:t>
            </a:r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zh-CN" altLang="en-US" sz="2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959" y="1898666"/>
            <a:ext cx="4320000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548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“大规模”和“复杂意图”的挑战：僵尸粉检测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0026431"/>
              </p:ext>
            </p:extLst>
          </p:nvPr>
        </p:nvGraphicFramePr>
        <p:xfrm>
          <a:off x="252117" y="1700808"/>
          <a:ext cx="8579295" cy="51119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8151"/>
                <a:gridCol w="3744416"/>
                <a:gridCol w="3466728"/>
              </a:tblGrid>
              <a:tr h="100811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51928">
                <a:tc>
                  <a:txBody>
                    <a:bodyPr/>
                    <a:lstStyle/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51928">
                <a:tc>
                  <a:txBody>
                    <a:bodyPr/>
                    <a:lstStyle/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026" name="Picture 2" descr="http://www.meng-jiang.com/images/user-us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899" y="1700809"/>
            <a:ext cx="2999999" cy="720000"/>
          </a:xfrm>
          <a:prstGeom prst="rect">
            <a:avLst/>
          </a:prstGeom>
          <a:noFill/>
          <a:effectLst>
            <a:glow rad="63500">
              <a:srgbClr val="FF000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meng-jiang.com/images/user-ite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716" y="1700809"/>
            <a:ext cx="2999997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meng-jiang.com/images/norma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32" y="2735561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meng-jiang.com/images/anomalou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32" y="4797152"/>
            <a:ext cx="1080000" cy="1080000"/>
          </a:xfrm>
          <a:prstGeom prst="rect">
            <a:avLst/>
          </a:prstGeom>
          <a:noFill/>
          <a:effectLst>
            <a:glow rad="63500">
              <a:srgbClr val="FF000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61831" y="2366229"/>
            <a:ext cx="1951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“用户</a:t>
            </a:r>
            <a:r>
              <a:rPr lang="en-US" altLang="zh-CN" b="1" dirty="0" smtClean="0">
                <a:solidFill>
                  <a:srgbClr val="FF0000"/>
                </a:solidFill>
              </a:rPr>
              <a:t>-</a:t>
            </a:r>
            <a:r>
              <a:rPr lang="zh-CN" altLang="en-US" b="1" dirty="0" smtClean="0">
                <a:solidFill>
                  <a:srgbClr val="FF0000"/>
                </a:solidFill>
              </a:rPr>
              <a:t>用户” 链接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55059" y="2361062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“用户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信息”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链接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8136" y="38155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正常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意图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8928" y="5877152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异常</a:t>
            </a:r>
            <a:r>
              <a:rPr lang="zh-CN" altLang="en-US" b="1" dirty="0" smtClean="0">
                <a:solidFill>
                  <a:srgbClr val="FF0000"/>
                </a:solidFill>
              </a:rPr>
              <a:t>意图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16" name="Picture 2" descr="http://www.meng-jiang.com/images/thumb-jiang-kdd14-catchsync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831" y="3498129"/>
            <a:ext cx="5040000" cy="278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262074" y="2876504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僵尸粉检测 </a:t>
            </a:r>
            <a:r>
              <a:rPr lang="en-US" altLang="zh-CN" dirty="0" smtClean="0"/>
              <a:t>[Jiang </a:t>
            </a:r>
            <a:r>
              <a:rPr lang="en-US" altLang="zh-CN" dirty="0"/>
              <a:t>et al. </a:t>
            </a:r>
            <a:r>
              <a:rPr lang="en-US" altLang="zh-CN" dirty="0" smtClean="0"/>
              <a:t>KDD </a:t>
            </a:r>
            <a:r>
              <a:rPr lang="en-US" altLang="zh-CN" dirty="0"/>
              <a:t>2014]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292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ea"/>
                <a:ea typeface="+mn-ea"/>
              </a:rPr>
              <a:t>社交网络用户行为 为什么值得研究？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b="1" dirty="0" smtClean="0"/>
              <a:t>“以人为本”、以用户为中心的应用 激发 用户行为</a:t>
            </a:r>
            <a:endParaRPr lang="en-US" altLang="zh-CN" sz="2000" b="1" dirty="0" smtClean="0"/>
          </a:p>
          <a:p>
            <a:r>
              <a:rPr lang="zh-CN" altLang="en-US" sz="2000" b="1" dirty="0"/>
              <a:t>用</a:t>
            </a:r>
            <a:r>
              <a:rPr lang="zh-CN" altLang="en-US" sz="2000" b="1" dirty="0" smtClean="0"/>
              <a:t>户行为中潜在的需求 提出 研究问题和新的应用</a:t>
            </a:r>
            <a:endParaRPr lang="en-US" altLang="zh-CN" sz="2000" b="1" dirty="0" smtClean="0"/>
          </a:p>
          <a:p>
            <a:endParaRPr lang="en-US" altLang="zh-CN" sz="2000" dirty="0" smtClean="0"/>
          </a:p>
          <a:p>
            <a:r>
              <a:rPr lang="zh-CN" altLang="en-US" sz="2000" dirty="0" smtClean="0"/>
              <a:t>注册、登录（“用户</a:t>
            </a:r>
            <a:r>
              <a:rPr lang="en-US" altLang="zh-CN" sz="2000" dirty="0" smtClean="0"/>
              <a:t>-</a:t>
            </a:r>
            <a:r>
              <a:rPr lang="zh-CN" altLang="en-US" sz="2000" dirty="0" smtClean="0"/>
              <a:t>应用”）</a:t>
            </a:r>
            <a:endParaRPr lang="en-US" altLang="zh-CN" sz="2000" dirty="0" smtClean="0"/>
          </a:p>
          <a:p>
            <a:r>
              <a:rPr lang="zh-CN" altLang="en-US" sz="2000" dirty="0" smtClean="0"/>
              <a:t>增加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取消“关注”、好友请求（“用户</a:t>
            </a:r>
            <a:r>
              <a:rPr lang="en-US" altLang="zh-CN" sz="2000" dirty="0" smtClean="0"/>
              <a:t>-</a:t>
            </a:r>
            <a:r>
              <a:rPr lang="zh-CN" altLang="en-US" sz="2000" dirty="0" smtClean="0"/>
              <a:t>用户”）</a:t>
            </a:r>
            <a:endParaRPr lang="en-US" altLang="zh-CN" sz="2000" dirty="0" smtClean="0"/>
          </a:p>
          <a:p>
            <a:endParaRPr lang="en-US" altLang="zh-CN" sz="2000" dirty="0" smtClean="0">
              <a:sym typeface="Wingdings" panose="05000000000000000000" pitchFamily="2" charset="2"/>
            </a:endParaRPr>
          </a:p>
          <a:p>
            <a:endParaRPr lang="en-US" altLang="zh-CN" sz="2000" dirty="0">
              <a:sym typeface="Wingdings" panose="05000000000000000000" pitchFamily="2" charset="2"/>
            </a:endParaRPr>
          </a:p>
          <a:p>
            <a:endParaRPr lang="en-US" altLang="zh-CN" sz="2000" dirty="0" smtClean="0">
              <a:sym typeface="Wingdings" panose="05000000000000000000" pitchFamily="2" charset="2"/>
            </a:endParaRPr>
          </a:p>
          <a:p>
            <a:endParaRPr lang="en-US" altLang="zh-CN" sz="2000" dirty="0">
              <a:sym typeface="Wingdings" panose="05000000000000000000" pitchFamily="2" charset="2"/>
            </a:endParaRPr>
          </a:p>
          <a:p>
            <a:endParaRPr lang="en-US" altLang="zh-CN" sz="2000" dirty="0" smtClean="0">
              <a:sym typeface="Wingdings" panose="05000000000000000000" pitchFamily="2" charset="2"/>
            </a:endParaRPr>
          </a:p>
          <a:p>
            <a:r>
              <a:rPr lang="zh-CN" altLang="en-US" sz="2000" dirty="0" smtClean="0">
                <a:sym typeface="Wingdings" panose="05000000000000000000" pitchFamily="2" charset="2"/>
              </a:rPr>
              <a:t>好友推荐、社团搜索、影响力分析</a:t>
            </a:r>
            <a:endParaRPr lang="en-US" altLang="zh-CN" sz="2000" dirty="0" smtClean="0">
              <a:sym typeface="Wingdings" panose="05000000000000000000" pitchFamily="2" charset="2"/>
            </a:endParaRPr>
          </a:p>
          <a:p>
            <a:r>
              <a:rPr lang="zh-CN" altLang="en-US" sz="2000" dirty="0">
                <a:sym typeface="Wingdings" panose="05000000000000000000" pitchFamily="2" charset="2"/>
              </a:rPr>
              <a:t>防</a:t>
            </a:r>
            <a:r>
              <a:rPr lang="zh-CN" altLang="en-US" sz="2000" dirty="0" smtClean="0">
                <a:sym typeface="Wingdings" panose="05000000000000000000" pitchFamily="2" charset="2"/>
              </a:rPr>
              <a:t>御访问攻击、抵制骚扰行为</a:t>
            </a:r>
            <a:endParaRPr lang="en-US" altLang="zh-CN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70" y="4419623"/>
            <a:ext cx="577163" cy="731520"/>
          </a:xfrm>
          <a:prstGeom prst="rect">
            <a:avLst/>
          </a:prstGeom>
        </p:spPr>
      </p:pic>
      <p:pic>
        <p:nvPicPr>
          <p:cNvPr id="1026" name="Picture 2" descr="http://b.zol-img.com.cn/mobile_soft/ms_19/180x180/soq5vftx02w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551" y="3859040"/>
            <a:ext cx="73152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upload.wikimedia.org/wikipedia/zh/9/9c/Tencent_QQ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551" y="4814318"/>
            <a:ext cx="73152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m.img.huxiu.com/portal/201302/08/1455579db645xnc6b6az5o.jpg!292x42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949" y="4139331"/>
            <a:ext cx="87594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8111" y="4419623"/>
            <a:ext cx="599150" cy="731520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4" idx="3"/>
            <a:endCxn id="1026" idx="1"/>
          </p:cNvCxnSpPr>
          <p:nvPr/>
        </p:nvCxnSpPr>
        <p:spPr>
          <a:xfrm flipV="1">
            <a:off x="1174133" y="4224800"/>
            <a:ext cx="580418" cy="5605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3"/>
            <a:endCxn id="1028" idx="1"/>
          </p:cNvCxnSpPr>
          <p:nvPr/>
        </p:nvCxnSpPr>
        <p:spPr>
          <a:xfrm>
            <a:off x="1174133" y="4785383"/>
            <a:ext cx="580418" cy="3946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1"/>
            <a:endCxn id="1030" idx="3"/>
          </p:cNvCxnSpPr>
          <p:nvPr/>
        </p:nvCxnSpPr>
        <p:spPr>
          <a:xfrm flipH="1" flipV="1">
            <a:off x="3425889" y="4505091"/>
            <a:ext cx="442222" cy="2802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1"/>
            <a:endCxn id="1028" idx="3"/>
          </p:cNvCxnSpPr>
          <p:nvPr/>
        </p:nvCxnSpPr>
        <p:spPr>
          <a:xfrm flipH="1">
            <a:off x="2486071" y="4785383"/>
            <a:ext cx="1382040" cy="3946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453" y="4404775"/>
            <a:ext cx="577163" cy="7315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8685" y="3980260"/>
            <a:ext cx="599150" cy="7315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197" y="4952608"/>
            <a:ext cx="577163" cy="7315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0615" y="3688103"/>
            <a:ext cx="577163" cy="7315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8255" y="4871963"/>
            <a:ext cx="599150" cy="731520"/>
          </a:xfrm>
          <a:prstGeom prst="rect">
            <a:avLst/>
          </a:prstGeom>
        </p:spPr>
      </p:pic>
      <p:cxnSp>
        <p:nvCxnSpPr>
          <p:cNvPr id="28" name="Straight Arrow Connector 27"/>
          <p:cNvCxnSpPr>
            <a:stCxn id="23" idx="3"/>
            <a:endCxn id="26" idx="2"/>
          </p:cNvCxnSpPr>
          <p:nvPr/>
        </p:nvCxnSpPr>
        <p:spPr>
          <a:xfrm flipV="1">
            <a:off x="6147616" y="4419623"/>
            <a:ext cx="611581" cy="3509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3" idx="3"/>
            <a:endCxn id="25" idx="1"/>
          </p:cNvCxnSpPr>
          <p:nvPr/>
        </p:nvCxnSpPr>
        <p:spPr>
          <a:xfrm>
            <a:off x="6147616" y="4770535"/>
            <a:ext cx="611581" cy="5478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6" idx="2"/>
            <a:endCxn id="24" idx="1"/>
          </p:cNvCxnSpPr>
          <p:nvPr/>
        </p:nvCxnSpPr>
        <p:spPr>
          <a:xfrm flipV="1">
            <a:off x="6759197" y="4346020"/>
            <a:ext cx="1109488" cy="736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5" idx="0"/>
            <a:endCxn id="26" idx="2"/>
          </p:cNvCxnSpPr>
          <p:nvPr/>
        </p:nvCxnSpPr>
        <p:spPr>
          <a:xfrm flipH="1" flipV="1">
            <a:off x="6759197" y="4419623"/>
            <a:ext cx="288582" cy="5329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5" idx="3"/>
            <a:endCxn id="27" idx="1"/>
          </p:cNvCxnSpPr>
          <p:nvPr/>
        </p:nvCxnSpPr>
        <p:spPr>
          <a:xfrm flipV="1">
            <a:off x="7336360" y="5237723"/>
            <a:ext cx="621895" cy="806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4" idx="1"/>
            <a:endCxn id="25" idx="0"/>
          </p:cNvCxnSpPr>
          <p:nvPr/>
        </p:nvCxnSpPr>
        <p:spPr>
          <a:xfrm flipH="1">
            <a:off x="7047779" y="4346020"/>
            <a:ext cx="820906" cy="6065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4" idx="1"/>
            <a:endCxn id="27" idx="1"/>
          </p:cNvCxnSpPr>
          <p:nvPr/>
        </p:nvCxnSpPr>
        <p:spPr>
          <a:xfrm>
            <a:off x="7868685" y="4346020"/>
            <a:ext cx="89570" cy="8917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3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ea"/>
                <a:ea typeface="+mn-ea"/>
              </a:rPr>
              <a:t>提纲：社交网络用户行为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>
                <a:solidFill>
                  <a:schemeClr val="tx1"/>
                </a:solidFill>
              </a:rPr>
              <a:t>为什么值得研究？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r>
              <a:rPr lang="zh-CN" altLang="en-US" sz="2400" dirty="0" smtClean="0">
                <a:solidFill>
                  <a:schemeClr val="tx1"/>
                </a:solidFill>
              </a:rPr>
              <a:t>具有哪些特点？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r>
              <a:rPr lang="zh-CN" altLang="en-US" sz="2400" dirty="0"/>
              <a:t>带来</a:t>
            </a:r>
            <a:r>
              <a:rPr lang="zh-CN" altLang="en-US" sz="2400" dirty="0" smtClean="0"/>
              <a:t>哪些机遇和挑战？</a:t>
            </a:r>
            <a:endParaRPr lang="en-US" altLang="zh-CN" sz="2400" dirty="0" smtClean="0"/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有什么感悟？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35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864988"/>
              </p:ext>
            </p:extLst>
          </p:nvPr>
        </p:nvGraphicFramePr>
        <p:xfrm>
          <a:off x="252117" y="1700808"/>
          <a:ext cx="8579295" cy="51119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8151"/>
                <a:gridCol w="3744416"/>
                <a:gridCol w="3466728"/>
              </a:tblGrid>
              <a:tr h="100811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51928">
                <a:tc>
                  <a:txBody>
                    <a:bodyPr/>
                    <a:lstStyle/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altLang="zh-CN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51928">
                <a:tc>
                  <a:txBody>
                    <a:bodyPr/>
                    <a:lstStyle/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026" name="Picture 2" descr="http://www.meng-jiang.com/images/user-us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899" y="1700809"/>
            <a:ext cx="299999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meng-jiang.com/images/user-ite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716" y="1700809"/>
            <a:ext cx="2999997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meng-jiang.com/images/norma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32" y="2735561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meng-jiang.com/images/anomalou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32" y="479715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61831" y="2366229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“用户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用户” 链接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55059" y="2361062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“用户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信息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”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链接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3894" y="38155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正常意图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3894" y="587715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异常意图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标题 4"/>
          <p:cNvSpPr>
            <a:spLocks noGrp="1"/>
          </p:cNvSpPr>
          <p:nvPr>
            <p:ph type="title"/>
          </p:nvPr>
        </p:nvSpPr>
        <p:spPr>
          <a:xfrm>
            <a:off x="357188" y="714375"/>
            <a:ext cx="8458200" cy="563563"/>
          </a:xfrm>
        </p:spPr>
        <p:txBody>
          <a:bodyPr/>
          <a:lstStyle/>
          <a:p>
            <a:r>
              <a:rPr lang="zh-CN" altLang="en-US" dirty="0" smtClean="0">
                <a:latin typeface="+mn-ea"/>
                <a:ea typeface="+mn-ea"/>
              </a:rPr>
              <a:t>感悟：</a:t>
            </a:r>
            <a:r>
              <a:rPr lang="zh-CN" altLang="en-US" dirty="0">
                <a:latin typeface="+mn-ea"/>
                <a:ea typeface="+mn-ea"/>
              </a:rPr>
              <a:t>意图 </a:t>
            </a:r>
            <a:r>
              <a:rPr lang="en-US" altLang="zh-CN" dirty="0">
                <a:latin typeface="+mn-ea"/>
                <a:ea typeface="+mn-ea"/>
              </a:rPr>
              <a:t>+ </a:t>
            </a:r>
            <a:r>
              <a:rPr lang="zh-CN" altLang="en-US" dirty="0">
                <a:latin typeface="+mn-ea"/>
                <a:ea typeface="+mn-ea"/>
              </a:rPr>
              <a:t>链接 </a:t>
            </a:r>
            <a:r>
              <a:rPr lang="en-US" altLang="zh-CN" dirty="0">
                <a:latin typeface="+mn-ea"/>
                <a:ea typeface="+mn-ea"/>
              </a:rPr>
              <a:t>= </a:t>
            </a:r>
            <a:r>
              <a:rPr lang="zh-CN" altLang="en-US" dirty="0">
                <a:latin typeface="+mn-ea"/>
                <a:ea typeface="+mn-ea"/>
              </a:rPr>
              <a:t>新应用</a:t>
            </a:r>
          </a:p>
        </p:txBody>
      </p:sp>
      <p:pic>
        <p:nvPicPr>
          <p:cNvPr id="14" name="Picture 2" descr="http://www.meng-jiang.com/images/thumb-liu-mta1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4171">
            <a:off x="2382513" y="3751587"/>
            <a:ext cx="2722179" cy="816654"/>
          </a:xfrm>
          <a:prstGeom prst="rect">
            <a:avLst/>
          </a:prstGeom>
          <a:noFill/>
          <a:effectLst>
            <a:glow rad="38100">
              <a:srgbClr val="7030A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www.meng-jiang.com/images/thumb-jiang-cikm12-contextual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898" y="3002596"/>
            <a:ext cx="2242662" cy="812965"/>
          </a:xfrm>
          <a:prstGeom prst="rect">
            <a:avLst/>
          </a:prstGeom>
          <a:noFill/>
          <a:effectLst>
            <a:glow rad="38100">
              <a:srgbClr val="0070C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meng-jiang.com/images/thumb-jiang-cikm12-multipl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036" y="2730394"/>
            <a:ext cx="2242663" cy="864360"/>
          </a:xfrm>
          <a:prstGeom prst="rect">
            <a:avLst/>
          </a:prstGeom>
          <a:noFill/>
          <a:effectLst>
            <a:glow rad="38100">
              <a:srgbClr val="0070C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meng-jiang.com/images/thumb-jiang-kdd14-fema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895843"/>
            <a:ext cx="2242663" cy="1368959"/>
          </a:xfrm>
          <a:prstGeom prst="rect">
            <a:avLst/>
          </a:prstGeom>
          <a:noFill/>
          <a:effectLst>
            <a:glow rad="38100">
              <a:srgbClr val="0070C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2267">
            <a:off x="1776126" y="4912015"/>
            <a:ext cx="2242663" cy="1339896"/>
          </a:xfrm>
          <a:prstGeom prst="rect">
            <a:avLst/>
          </a:prstGeom>
          <a:noFill/>
          <a:ln>
            <a:noFill/>
          </a:ln>
          <a:effectLst>
            <a:glow rad="38100">
              <a:srgbClr val="FF000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 descr="http://www.meng-jiang.com/images/thumb-jiang-kdd14-catchsync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85008">
            <a:off x="3148633" y="5258084"/>
            <a:ext cx="2242663" cy="1238137"/>
          </a:xfrm>
          <a:prstGeom prst="rect">
            <a:avLst/>
          </a:prstGeom>
          <a:noFill/>
          <a:effectLst>
            <a:glow rad="38100">
              <a:srgbClr val="FF000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meng-jiang.com/images/thumb-jiang-tkde14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606" y="3675229"/>
            <a:ext cx="2242662" cy="794277"/>
          </a:xfrm>
          <a:prstGeom prst="rect">
            <a:avLst/>
          </a:prstGeom>
          <a:noFill/>
          <a:effectLst>
            <a:glow rad="38100">
              <a:srgbClr val="0070C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1" descr="http://www.meng-jiang.com/images/thumb-liu-cikm10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89235">
            <a:off x="1865815" y="3078701"/>
            <a:ext cx="2408855" cy="853136"/>
          </a:xfrm>
          <a:prstGeom prst="rect">
            <a:avLst/>
          </a:prstGeom>
          <a:noFill/>
          <a:effectLst>
            <a:glow rad="38100">
              <a:srgbClr val="7030A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091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ea"/>
                <a:ea typeface="+mn-ea"/>
              </a:rPr>
              <a:t>参考文献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700808"/>
            <a:ext cx="8229600" cy="4471987"/>
          </a:xfrm>
        </p:spPr>
        <p:txBody>
          <a:bodyPr/>
          <a:lstStyle/>
          <a:p>
            <a:r>
              <a:rPr lang="en-US" altLang="zh-CN" sz="1200" b="1" dirty="0" err="1" smtClean="0"/>
              <a:t>Meng</a:t>
            </a:r>
            <a:r>
              <a:rPr lang="en-US" altLang="zh-CN" sz="1200" b="1" dirty="0" smtClean="0"/>
              <a:t> </a:t>
            </a:r>
            <a:r>
              <a:rPr lang="en-US" altLang="zh-CN" sz="1200" b="1" dirty="0"/>
              <a:t>Jiang</a:t>
            </a:r>
            <a:r>
              <a:rPr lang="en-US" altLang="zh-CN" sz="1200" dirty="0"/>
              <a:t>, Peng Cui, Alex </a:t>
            </a:r>
            <a:r>
              <a:rPr lang="en-US" altLang="zh-CN" sz="1200" dirty="0" err="1"/>
              <a:t>Beutel</a:t>
            </a:r>
            <a:r>
              <a:rPr lang="en-US" altLang="zh-CN" sz="1200" dirty="0"/>
              <a:t>, Christos </a:t>
            </a:r>
            <a:r>
              <a:rPr lang="en-US" altLang="zh-CN" sz="1200" dirty="0" err="1"/>
              <a:t>Faloutsos</a:t>
            </a:r>
            <a:r>
              <a:rPr lang="en-US" altLang="zh-CN" sz="1200" dirty="0"/>
              <a:t> and </a:t>
            </a:r>
            <a:r>
              <a:rPr lang="en-US" altLang="zh-CN" sz="1200" dirty="0" err="1"/>
              <a:t>Shiqiang</a:t>
            </a:r>
            <a:r>
              <a:rPr lang="en-US" altLang="zh-CN" sz="1200" dirty="0"/>
              <a:t> Yang. </a:t>
            </a:r>
            <a:r>
              <a:rPr lang="en-US" altLang="zh-CN" sz="1200" dirty="0" err="1"/>
              <a:t>CatchSync</a:t>
            </a:r>
            <a:r>
              <a:rPr lang="en-US" altLang="zh-CN" sz="1200" dirty="0"/>
              <a:t>: Catching Synchronized Behavior in Large Directed Graphs. </a:t>
            </a:r>
            <a:r>
              <a:rPr lang="en-US" altLang="zh-CN" sz="1200" i="1" dirty="0"/>
              <a:t>The 20th ACM SIGKDD International Conference on Knowledge Discovery and Data Mining (KDD</a:t>
            </a:r>
            <a:r>
              <a:rPr lang="en-US" altLang="zh-CN" sz="1200" i="1" dirty="0" smtClean="0"/>
              <a:t>)</a:t>
            </a:r>
            <a:r>
              <a:rPr lang="en-US" altLang="zh-CN" sz="1200" dirty="0" smtClean="0"/>
              <a:t>, </a:t>
            </a:r>
            <a:r>
              <a:rPr lang="en-US" altLang="zh-CN" sz="1200" dirty="0"/>
              <a:t>2014</a:t>
            </a:r>
            <a:r>
              <a:rPr lang="en-US" altLang="zh-CN" sz="1200" dirty="0" smtClean="0"/>
              <a:t>.</a:t>
            </a:r>
          </a:p>
          <a:p>
            <a:r>
              <a:rPr lang="en-US" altLang="zh-CN" sz="1200" b="1" dirty="0" err="1"/>
              <a:t>Meng</a:t>
            </a:r>
            <a:r>
              <a:rPr lang="en-US" altLang="zh-CN" sz="1200" b="1" dirty="0"/>
              <a:t> Jiang</a:t>
            </a:r>
            <a:r>
              <a:rPr lang="en-US" altLang="zh-CN" sz="1200" dirty="0"/>
              <a:t>, Peng Cui, </a:t>
            </a:r>
            <a:r>
              <a:rPr lang="en-US" altLang="zh-CN" sz="1200" dirty="0" err="1"/>
              <a:t>Fei</a:t>
            </a:r>
            <a:r>
              <a:rPr lang="en-US" altLang="zh-CN" sz="1200" dirty="0"/>
              <a:t> Wang, </a:t>
            </a:r>
            <a:r>
              <a:rPr lang="en-US" altLang="zh-CN" sz="1200" dirty="0" err="1"/>
              <a:t>Xinran</a:t>
            </a:r>
            <a:r>
              <a:rPr lang="en-US" altLang="zh-CN" sz="1200" dirty="0"/>
              <a:t> Xu, </a:t>
            </a:r>
            <a:r>
              <a:rPr lang="en-US" altLang="zh-CN" sz="1200" dirty="0" err="1"/>
              <a:t>Wenwu</a:t>
            </a:r>
            <a:r>
              <a:rPr lang="en-US" altLang="zh-CN" sz="1200" dirty="0"/>
              <a:t> Zhu and </a:t>
            </a:r>
            <a:r>
              <a:rPr lang="en-US" altLang="zh-CN" sz="1200" dirty="0" err="1"/>
              <a:t>Shiqiang</a:t>
            </a:r>
            <a:r>
              <a:rPr lang="en-US" altLang="zh-CN" sz="1200" dirty="0"/>
              <a:t> Yang. FEMA: Flexible Evolutionary Multi-faceted Analysis for Dynamic Behavioral Pattern Discovery. </a:t>
            </a:r>
            <a:r>
              <a:rPr lang="en-US" altLang="zh-CN" sz="1200" i="1" dirty="0"/>
              <a:t>The 20th ACM SIGKDD International Conference on Knowledge Discovery and Data Mining (KDD)</a:t>
            </a:r>
            <a:r>
              <a:rPr lang="en-US" altLang="zh-CN" sz="1200" dirty="0"/>
              <a:t>, </a:t>
            </a:r>
            <a:r>
              <a:rPr lang="en-US" altLang="zh-CN" sz="1200" dirty="0" smtClean="0"/>
              <a:t>2014.</a:t>
            </a:r>
          </a:p>
          <a:p>
            <a:r>
              <a:rPr lang="en-US" altLang="zh-CN" sz="1200" b="1" dirty="0" err="1"/>
              <a:t>Meng</a:t>
            </a:r>
            <a:r>
              <a:rPr lang="en-US" altLang="zh-CN" sz="1200" b="1" dirty="0"/>
              <a:t> Jiang</a:t>
            </a:r>
            <a:r>
              <a:rPr lang="en-US" altLang="zh-CN" sz="1200" dirty="0"/>
              <a:t>, Peng Cui, Alex </a:t>
            </a:r>
            <a:r>
              <a:rPr lang="en-US" altLang="zh-CN" sz="1200" dirty="0" err="1"/>
              <a:t>Beutel</a:t>
            </a:r>
            <a:r>
              <a:rPr lang="en-US" altLang="zh-CN" sz="1200" dirty="0"/>
              <a:t>, Christos </a:t>
            </a:r>
            <a:r>
              <a:rPr lang="en-US" altLang="zh-CN" sz="1200" dirty="0" err="1"/>
              <a:t>Faloutsos</a:t>
            </a:r>
            <a:r>
              <a:rPr lang="en-US" altLang="zh-CN" sz="1200" dirty="0"/>
              <a:t> and </a:t>
            </a:r>
            <a:r>
              <a:rPr lang="en-US" altLang="zh-CN" sz="1200" dirty="0" err="1"/>
              <a:t>Shiqiang</a:t>
            </a:r>
            <a:r>
              <a:rPr lang="en-US" altLang="zh-CN" sz="1200" dirty="0"/>
              <a:t> Yang. Inferring Strange Behavior from Connectivity Pattern in Social </a:t>
            </a:r>
            <a:r>
              <a:rPr lang="en-US" altLang="zh-CN" sz="1200" dirty="0" err="1"/>
              <a:t>Networks.</a:t>
            </a:r>
            <a:r>
              <a:rPr lang="en-US" altLang="zh-CN" sz="1200" i="1" dirty="0" err="1"/>
              <a:t>The</a:t>
            </a:r>
            <a:r>
              <a:rPr lang="en-US" altLang="zh-CN" sz="1200" i="1" dirty="0"/>
              <a:t> 18th Pacific-Asia Conference on Knowledge Discovery and Data Mining (PAKDD</a:t>
            </a:r>
            <a:r>
              <a:rPr lang="en-US" altLang="zh-CN" sz="1200" i="1" dirty="0" smtClean="0"/>
              <a:t>)</a:t>
            </a:r>
            <a:r>
              <a:rPr lang="en-US" altLang="zh-CN" sz="1200" dirty="0" smtClean="0"/>
              <a:t>, </a:t>
            </a:r>
            <a:r>
              <a:rPr lang="en-US" altLang="zh-CN" sz="1200" dirty="0"/>
              <a:t>2014</a:t>
            </a:r>
            <a:r>
              <a:rPr lang="en-US" altLang="zh-CN" sz="1200" dirty="0" smtClean="0"/>
              <a:t>.</a:t>
            </a:r>
          </a:p>
          <a:p>
            <a:r>
              <a:rPr lang="en-US" altLang="zh-CN" sz="1200" b="1" dirty="0" err="1"/>
              <a:t>Meng</a:t>
            </a:r>
            <a:r>
              <a:rPr lang="en-US" altLang="zh-CN" sz="1200" b="1" dirty="0"/>
              <a:t> Jiang</a:t>
            </a:r>
            <a:r>
              <a:rPr lang="en-US" altLang="zh-CN" sz="1200" dirty="0"/>
              <a:t>, Peng Cui, Alex </a:t>
            </a:r>
            <a:r>
              <a:rPr lang="en-US" altLang="zh-CN" sz="1200" dirty="0" err="1"/>
              <a:t>Beutel</a:t>
            </a:r>
            <a:r>
              <a:rPr lang="en-US" altLang="zh-CN" sz="1200" dirty="0"/>
              <a:t>, Christos </a:t>
            </a:r>
            <a:r>
              <a:rPr lang="en-US" altLang="zh-CN" sz="1200" dirty="0" err="1"/>
              <a:t>Faloutsos</a:t>
            </a:r>
            <a:r>
              <a:rPr lang="en-US" altLang="zh-CN" sz="1200" dirty="0"/>
              <a:t> and </a:t>
            </a:r>
            <a:r>
              <a:rPr lang="en-US" altLang="zh-CN" sz="1200" dirty="0" err="1"/>
              <a:t>Shiqiang</a:t>
            </a:r>
            <a:r>
              <a:rPr lang="en-US" altLang="zh-CN" sz="1200" dirty="0"/>
              <a:t> Yang. Detecting Suspicious Following Behavior in Multimillion-Node Social Networks. </a:t>
            </a:r>
            <a:r>
              <a:rPr lang="en-US" altLang="zh-CN" sz="1200" i="1" dirty="0"/>
              <a:t>The 23rd international conference on World Wide Web companion (WWW</a:t>
            </a:r>
            <a:r>
              <a:rPr lang="en-US" altLang="zh-CN" sz="1200" i="1" dirty="0" smtClean="0"/>
              <a:t>)</a:t>
            </a:r>
            <a:r>
              <a:rPr lang="en-US" altLang="zh-CN" sz="1200" dirty="0" smtClean="0"/>
              <a:t>, 2014</a:t>
            </a:r>
            <a:r>
              <a:rPr lang="en-US" altLang="zh-CN" sz="1200" dirty="0"/>
              <a:t>. </a:t>
            </a:r>
            <a:r>
              <a:rPr lang="en-US" altLang="zh-CN" sz="1200" i="1" dirty="0"/>
              <a:t>(Poster) </a:t>
            </a:r>
            <a:endParaRPr lang="en-US" altLang="zh-CN" sz="1200" i="1" dirty="0" smtClean="0"/>
          </a:p>
          <a:p>
            <a:r>
              <a:rPr lang="en-US" altLang="zh-CN" sz="1200" b="1" dirty="0" err="1"/>
              <a:t>Meng</a:t>
            </a:r>
            <a:r>
              <a:rPr lang="en-US" altLang="zh-CN" sz="1200" b="1" dirty="0"/>
              <a:t> Jiang</a:t>
            </a:r>
            <a:r>
              <a:rPr lang="en-US" altLang="zh-CN" sz="1200" dirty="0"/>
              <a:t>, Peng Cui, </a:t>
            </a:r>
            <a:r>
              <a:rPr lang="en-US" altLang="zh-CN" sz="1200" dirty="0" err="1"/>
              <a:t>Fei</a:t>
            </a:r>
            <a:r>
              <a:rPr lang="en-US" altLang="zh-CN" sz="1200" dirty="0"/>
              <a:t> Wang, </a:t>
            </a:r>
            <a:r>
              <a:rPr lang="en-US" altLang="zh-CN" sz="1200" dirty="0" err="1"/>
              <a:t>Wenwu</a:t>
            </a:r>
            <a:r>
              <a:rPr lang="en-US" altLang="zh-CN" sz="1200" dirty="0"/>
              <a:t> Zhu and </a:t>
            </a:r>
            <a:r>
              <a:rPr lang="en-US" altLang="zh-CN" sz="1200" dirty="0" err="1"/>
              <a:t>Shiqiang</a:t>
            </a:r>
            <a:r>
              <a:rPr lang="en-US" altLang="zh-CN" sz="1200" dirty="0"/>
              <a:t> Yang. Scalable Recommendation with Social Contextual Information. </a:t>
            </a:r>
            <a:r>
              <a:rPr lang="en-US" altLang="zh-CN" sz="1200" i="1" dirty="0"/>
              <a:t>IEEE Transactions on Knowledge and Data Engineering (TKDE)</a:t>
            </a:r>
            <a:r>
              <a:rPr lang="en-US" altLang="zh-CN" sz="1200" dirty="0"/>
              <a:t>, 2014. </a:t>
            </a:r>
            <a:endParaRPr lang="en-US" altLang="zh-CN" sz="1200" dirty="0" smtClean="0"/>
          </a:p>
          <a:p>
            <a:r>
              <a:rPr lang="en-US" altLang="zh-CN" sz="1200" b="1" dirty="0" err="1"/>
              <a:t>Meng</a:t>
            </a:r>
            <a:r>
              <a:rPr lang="en-US" altLang="zh-CN" sz="1200" b="1" dirty="0"/>
              <a:t> Jiang</a:t>
            </a:r>
            <a:r>
              <a:rPr lang="en-US" altLang="zh-CN" sz="1200" dirty="0"/>
              <a:t>, Peng Cui, </a:t>
            </a:r>
            <a:r>
              <a:rPr lang="en-US" altLang="zh-CN" sz="1200" dirty="0" err="1"/>
              <a:t>Rui</a:t>
            </a:r>
            <a:r>
              <a:rPr lang="en-US" altLang="zh-CN" sz="1200" dirty="0"/>
              <a:t> Liu, </a:t>
            </a:r>
            <a:r>
              <a:rPr lang="en-US" altLang="zh-CN" sz="1200" dirty="0" err="1"/>
              <a:t>Qiang</a:t>
            </a:r>
            <a:r>
              <a:rPr lang="en-US" altLang="zh-CN" sz="1200" dirty="0"/>
              <a:t> Yang, </a:t>
            </a:r>
            <a:r>
              <a:rPr lang="en-US" altLang="zh-CN" sz="1200" dirty="0" err="1"/>
              <a:t>Fei</a:t>
            </a:r>
            <a:r>
              <a:rPr lang="en-US" altLang="zh-CN" sz="1200" dirty="0"/>
              <a:t> Wang, </a:t>
            </a:r>
            <a:r>
              <a:rPr lang="en-US" altLang="zh-CN" sz="1200" dirty="0" err="1"/>
              <a:t>Wenwu</a:t>
            </a:r>
            <a:r>
              <a:rPr lang="en-US" altLang="zh-CN" sz="1200" dirty="0"/>
              <a:t> Zhu and </a:t>
            </a:r>
            <a:r>
              <a:rPr lang="en-US" altLang="zh-CN" sz="1200" dirty="0" err="1"/>
              <a:t>Shiqiang</a:t>
            </a:r>
            <a:r>
              <a:rPr lang="en-US" altLang="zh-CN" sz="1200" dirty="0"/>
              <a:t> Yang. Social Contextual Recommendation. </a:t>
            </a:r>
            <a:r>
              <a:rPr lang="en-US" altLang="zh-CN" sz="1200" i="1" dirty="0"/>
              <a:t>The 21st ACM International Conference on Information and Knowledge Management (CIKM</a:t>
            </a:r>
            <a:r>
              <a:rPr lang="en-US" altLang="zh-CN" sz="1200" i="1" dirty="0" smtClean="0"/>
              <a:t>)</a:t>
            </a:r>
            <a:r>
              <a:rPr lang="en-US" altLang="zh-CN" sz="1200" dirty="0" smtClean="0"/>
              <a:t>, 2012.</a:t>
            </a:r>
          </a:p>
          <a:p>
            <a:r>
              <a:rPr lang="en-US" altLang="zh-CN" sz="1200" b="1" dirty="0" err="1"/>
              <a:t>Meng</a:t>
            </a:r>
            <a:r>
              <a:rPr lang="en-US" altLang="zh-CN" sz="1200" b="1" dirty="0"/>
              <a:t> Jiang</a:t>
            </a:r>
            <a:r>
              <a:rPr lang="en-US" altLang="zh-CN" sz="1200" dirty="0"/>
              <a:t>, Peng Cui, </a:t>
            </a:r>
            <a:r>
              <a:rPr lang="en-US" altLang="zh-CN" sz="1200" dirty="0" err="1"/>
              <a:t>Fei</a:t>
            </a:r>
            <a:r>
              <a:rPr lang="en-US" altLang="zh-CN" sz="1200" dirty="0"/>
              <a:t> Wang, </a:t>
            </a:r>
            <a:r>
              <a:rPr lang="en-US" altLang="zh-CN" sz="1200" dirty="0" err="1"/>
              <a:t>Qiang</a:t>
            </a:r>
            <a:r>
              <a:rPr lang="en-US" altLang="zh-CN" sz="1200" dirty="0"/>
              <a:t> Yang, </a:t>
            </a:r>
            <a:r>
              <a:rPr lang="en-US" altLang="zh-CN" sz="1200" dirty="0" err="1"/>
              <a:t>Wenwu</a:t>
            </a:r>
            <a:r>
              <a:rPr lang="en-US" altLang="zh-CN" sz="1200" dirty="0"/>
              <a:t> Zhu and </a:t>
            </a:r>
            <a:r>
              <a:rPr lang="en-US" altLang="zh-CN" sz="1200" dirty="0" err="1"/>
              <a:t>Shiqiang</a:t>
            </a:r>
            <a:r>
              <a:rPr lang="en-US" altLang="zh-CN" sz="1200" dirty="0"/>
              <a:t> Yang. Social Recommendation across Multiple Relational Domains. </a:t>
            </a:r>
            <a:r>
              <a:rPr lang="en-US" altLang="zh-CN" sz="1200" i="1" dirty="0"/>
              <a:t>The 21st ACM International Conference on Information and Knowledge Management (CIKM)</a:t>
            </a:r>
            <a:r>
              <a:rPr lang="en-US" altLang="zh-CN" sz="1200" dirty="0"/>
              <a:t>, </a:t>
            </a:r>
            <a:r>
              <a:rPr lang="en-US" altLang="zh-CN" sz="1200" dirty="0" smtClean="0"/>
              <a:t>2012.</a:t>
            </a:r>
          </a:p>
          <a:p>
            <a:r>
              <a:rPr lang="en-US" altLang="zh-CN" sz="1200" dirty="0"/>
              <a:t>Lu Liu, </a:t>
            </a:r>
            <a:r>
              <a:rPr lang="en-US" altLang="zh-CN" sz="1200" dirty="0" err="1"/>
              <a:t>Feida</a:t>
            </a:r>
            <a:r>
              <a:rPr lang="en-US" altLang="zh-CN" sz="1200" dirty="0"/>
              <a:t> Zhu, </a:t>
            </a:r>
            <a:r>
              <a:rPr lang="en-US" altLang="zh-CN" sz="1200" b="1" dirty="0" err="1"/>
              <a:t>Meng</a:t>
            </a:r>
            <a:r>
              <a:rPr lang="en-US" altLang="zh-CN" sz="1200" b="1" dirty="0"/>
              <a:t> Jiang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Jiawei</a:t>
            </a:r>
            <a:r>
              <a:rPr lang="en-US" altLang="zh-CN" sz="1200" dirty="0"/>
              <a:t> Han, </a:t>
            </a:r>
            <a:r>
              <a:rPr lang="en-US" altLang="zh-CN" sz="1200" dirty="0" err="1"/>
              <a:t>Lifeng</a:t>
            </a:r>
            <a:r>
              <a:rPr lang="en-US" altLang="zh-CN" sz="1200" dirty="0"/>
              <a:t> Sun, </a:t>
            </a:r>
            <a:r>
              <a:rPr lang="en-US" altLang="zh-CN" sz="1200" dirty="0" err="1"/>
              <a:t>Shiqiang</a:t>
            </a:r>
            <a:r>
              <a:rPr lang="en-US" altLang="zh-CN" sz="1200" dirty="0"/>
              <a:t> Yang. Mining Diversity on Social Media Networks. </a:t>
            </a:r>
            <a:r>
              <a:rPr lang="en-US" altLang="zh-CN" sz="1200" i="1" dirty="0"/>
              <a:t>Multimedia Tools and Applications</a:t>
            </a:r>
            <a:r>
              <a:rPr lang="en-US" altLang="zh-CN" sz="1200" dirty="0"/>
              <a:t>, 2012</a:t>
            </a:r>
            <a:r>
              <a:rPr lang="en-US" altLang="zh-CN" sz="1200" dirty="0" smtClean="0"/>
              <a:t>.</a:t>
            </a:r>
          </a:p>
          <a:p>
            <a:r>
              <a:rPr lang="en-US" altLang="zh-CN" sz="1200" dirty="0"/>
              <a:t>Lu Liu, </a:t>
            </a:r>
            <a:r>
              <a:rPr lang="en-US" altLang="zh-CN" sz="1200" dirty="0" err="1"/>
              <a:t>Jie</a:t>
            </a:r>
            <a:r>
              <a:rPr lang="en-US" altLang="zh-CN" sz="1200" dirty="0"/>
              <a:t> Tang, </a:t>
            </a:r>
            <a:r>
              <a:rPr lang="en-US" altLang="zh-CN" sz="1200" dirty="0" err="1"/>
              <a:t>Jiawei</a:t>
            </a:r>
            <a:r>
              <a:rPr lang="en-US" altLang="zh-CN" sz="1200" dirty="0"/>
              <a:t> Han, </a:t>
            </a:r>
            <a:r>
              <a:rPr lang="en-US" altLang="zh-CN" sz="1200" b="1" dirty="0" err="1"/>
              <a:t>Meng</a:t>
            </a:r>
            <a:r>
              <a:rPr lang="en-US" altLang="zh-CN" sz="1200" b="1" dirty="0"/>
              <a:t> Jiang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Shiqiang</a:t>
            </a:r>
            <a:r>
              <a:rPr lang="en-US" altLang="zh-CN" sz="1200" dirty="0"/>
              <a:t> Yang. Mining Topic-Level Influence in Heterogeneous Networks. </a:t>
            </a:r>
            <a:r>
              <a:rPr lang="en-US" altLang="zh-CN" sz="1200" i="1" dirty="0"/>
              <a:t>The 19th ACM International Conference on Information and Knowledge Management (CIKM)</a:t>
            </a:r>
            <a:r>
              <a:rPr lang="en-US" altLang="zh-CN" sz="1200" dirty="0"/>
              <a:t>, </a:t>
            </a:r>
            <a:r>
              <a:rPr lang="en-US" altLang="zh-CN" sz="1200" dirty="0" smtClean="0"/>
              <a:t>2010</a:t>
            </a:r>
            <a:r>
              <a:rPr lang="en-US" altLang="zh-CN" sz="1200" dirty="0"/>
              <a:t>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4838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ea"/>
                <a:ea typeface="+mn-ea"/>
              </a:rPr>
              <a:t>致谢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Tsinghua University</a:t>
            </a:r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Carnegie Mellon University</a:t>
            </a:r>
            <a:endParaRPr lang="zh-CN" altLang="en-US" sz="2000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420888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420888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420888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664" y="2420888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823721" y="3651955"/>
            <a:ext cx="1663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Shiqiang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 Yang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94029" y="3651955"/>
            <a:ext cx="1411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Wenwu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 Zhu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905218" y="3651955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Peng Cui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840142" y="3651955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Lu Liu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2775" name="Picture 7" descr="phot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581128"/>
            <a:ext cx="1080000" cy="12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7" name="Picture 9" descr="http://alexbeutel.com/images/pic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542514"/>
            <a:ext cx="1018098" cy="124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>
            <a:off x="607893" y="5877272"/>
            <a:ext cx="2095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Christos 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Faloutsos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965063" y="5877272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Alex 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Beutel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内容占位符 2"/>
          <p:cNvSpPr txBox="1">
            <a:spLocks/>
          </p:cNvSpPr>
          <p:nvPr/>
        </p:nvSpPr>
        <p:spPr bwMode="auto">
          <a:xfrm>
            <a:off x="4420664" y="4114042"/>
            <a:ext cx="4572000" cy="2235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00080"/>
              </a:buClr>
              <a:buFont typeface="Wingdings" pitchFamily="2" charset="2"/>
              <a:buChar char="v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00080"/>
              </a:buClr>
              <a:buFont typeface="Wingdings" pitchFamily="2" charset="2"/>
              <a:buChar char="§"/>
              <a:defRPr sz="2800">
                <a:solidFill>
                  <a:schemeClr val="tx2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00080"/>
              </a:buClr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00080"/>
              </a:buClr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00080"/>
              </a:buClr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00080"/>
              </a:buClr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00080"/>
              </a:buClr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00080"/>
              </a:buClr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00080"/>
              </a:buClr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altLang="zh-CN" sz="2000" kern="0" dirty="0" smtClean="0"/>
              <a:t>IBM T. J. Watson Research Center</a:t>
            </a:r>
            <a:endParaRPr lang="zh-CN" altLang="en-US" sz="2000" kern="0" dirty="0"/>
          </a:p>
        </p:txBody>
      </p:sp>
      <p:pic>
        <p:nvPicPr>
          <p:cNvPr id="32780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080" y="4579855"/>
            <a:ext cx="1280121" cy="124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/>
          <p:cNvSpPr/>
          <p:nvPr/>
        </p:nvSpPr>
        <p:spPr>
          <a:xfrm>
            <a:off x="4932040" y="5877272"/>
            <a:ext cx="1163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Fei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 Wang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38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997" y="3878361"/>
            <a:ext cx="3600000" cy="1758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83568" y="1700808"/>
            <a:ext cx="7772400" cy="1470025"/>
          </a:xfrm>
        </p:spPr>
        <p:txBody>
          <a:bodyPr/>
          <a:lstStyle/>
          <a:p>
            <a:r>
              <a:rPr lang="zh-CN" altLang="en-US" sz="4800" dirty="0" smtClean="0">
                <a:solidFill>
                  <a:srgbClr val="7030A0"/>
                </a:solidFill>
                <a:latin typeface="+mn-ea"/>
                <a:ea typeface="+mn-ea"/>
              </a:rPr>
              <a:t>谢谢大家</a:t>
            </a:r>
            <a:r>
              <a:rPr lang="en-US" altLang="zh-CN" sz="4800" dirty="0" smtClean="0">
                <a:solidFill>
                  <a:srgbClr val="7030A0"/>
                </a:solidFill>
                <a:latin typeface="+mn-ea"/>
                <a:ea typeface="+mn-ea"/>
              </a:rPr>
              <a:t>!</a:t>
            </a:r>
            <a:endParaRPr lang="zh-CN" altLang="en-US" sz="4800" dirty="0">
              <a:solidFill>
                <a:srgbClr val="7030A0"/>
              </a:solidFill>
              <a:latin typeface="+mn-ea"/>
              <a:ea typeface="+mn-ea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403648" y="2924944"/>
            <a:ext cx="6400800" cy="1752600"/>
          </a:xfrm>
        </p:spPr>
        <p:txBody>
          <a:bodyPr/>
          <a:lstStyle/>
          <a:p>
            <a:r>
              <a:rPr lang="zh-CN" altLang="en-US" sz="2400" dirty="0" smtClean="0"/>
              <a:t>欢迎访问我的个人主页：</a:t>
            </a:r>
            <a:endParaRPr lang="en-US" altLang="zh-CN" sz="2400" dirty="0" smtClean="0"/>
          </a:p>
          <a:p>
            <a:r>
              <a:rPr lang="en-US" altLang="zh-CN" sz="2400" dirty="0" smtClean="0"/>
              <a:t>http://www.meng-jiang.com</a:t>
            </a:r>
            <a:endParaRPr lang="zh-CN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3346678" y="5733256"/>
            <a:ext cx="2518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❤</a:t>
            </a:r>
            <a:r>
              <a:rPr lang="zh-CN" altLang="en-US" dirty="0" smtClean="0"/>
              <a:t> </a:t>
            </a:r>
            <a:r>
              <a:rPr lang="zh-CN" altLang="en-US" dirty="0"/>
              <a:t>交</a:t>
            </a:r>
            <a:r>
              <a:rPr lang="zh-CN" altLang="en-US" dirty="0" smtClean="0"/>
              <a:t>友</a:t>
            </a:r>
            <a:r>
              <a:rPr lang="en-US" altLang="zh-CN" dirty="0" smtClean="0"/>
              <a:t> </a:t>
            </a:r>
            <a:r>
              <a:rPr lang="zh-CN" altLang="en-US" dirty="0" smtClean="0">
                <a:solidFill>
                  <a:srgbClr val="FF0000"/>
                </a:solidFill>
              </a:rPr>
              <a:t>❤</a:t>
            </a:r>
            <a:r>
              <a:rPr lang="zh-CN" altLang="en-US" dirty="0" smtClean="0"/>
              <a:t> 讨论</a:t>
            </a:r>
            <a:r>
              <a:rPr lang="zh-CN" altLang="en-US" dirty="0" smtClean="0">
                <a:solidFill>
                  <a:srgbClr val="FF0000"/>
                </a:solidFill>
              </a:rPr>
              <a:t>❤</a:t>
            </a:r>
            <a:r>
              <a:rPr lang="zh-CN" altLang="en-US" dirty="0" smtClean="0"/>
              <a:t> 合作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336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ea"/>
                <a:ea typeface="+mn-ea"/>
              </a:rPr>
              <a:t>社交网络用户行为 为什么值得研究？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b="1" dirty="0" smtClean="0"/>
              <a:t>“以人为本”、以用户为中心的应用 激发 用户行为</a:t>
            </a:r>
            <a:endParaRPr lang="en-US" altLang="zh-CN" sz="2000" b="1" dirty="0" smtClean="0"/>
          </a:p>
          <a:p>
            <a:r>
              <a:rPr lang="zh-CN" altLang="en-US" sz="2000" b="1" dirty="0"/>
              <a:t>用</a:t>
            </a:r>
            <a:r>
              <a:rPr lang="zh-CN" altLang="en-US" sz="2000" b="1" dirty="0" smtClean="0"/>
              <a:t>户行为中潜在的需求 提出 研究问题和新的应用</a:t>
            </a:r>
            <a:endParaRPr lang="en-US" altLang="zh-CN" sz="2000" b="1" dirty="0" smtClean="0"/>
          </a:p>
          <a:p>
            <a:endParaRPr lang="en-US" altLang="zh-CN" sz="2000" dirty="0" smtClean="0"/>
          </a:p>
          <a:p>
            <a:r>
              <a:rPr lang="zh-CN" altLang="en-US" sz="2000" dirty="0"/>
              <a:t>发</a:t>
            </a:r>
            <a:r>
              <a:rPr lang="zh-CN" altLang="en-US" sz="2000" dirty="0" smtClean="0"/>
              <a:t>布、转发、评论，</a:t>
            </a:r>
            <a:r>
              <a:rPr lang="zh-CN" altLang="en-US" sz="2000" dirty="0"/>
              <a:t>访问对方主页</a:t>
            </a:r>
            <a:r>
              <a:rPr lang="zh-CN" altLang="en-US" sz="2000" dirty="0" smtClean="0"/>
              <a:t>（“用户</a:t>
            </a:r>
            <a:r>
              <a:rPr lang="en-US" altLang="zh-CN" sz="2000" dirty="0" smtClean="0"/>
              <a:t>-</a:t>
            </a:r>
            <a:r>
              <a:rPr lang="zh-CN" altLang="en-US" sz="2000" dirty="0"/>
              <a:t>信息</a:t>
            </a:r>
            <a:r>
              <a:rPr lang="zh-CN" altLang="en-US" sz="2000" dirty="0" smtClean="0"/>
              <a:t>”）</a:t>
            </a:r>
            <a:endParaRPr lang="en-US" altLang="zh-CN" sz="2000" dirty="0" smtClean="0"/>
          </a:p>
          <a:p>
            <a:endParaRPr lang="en-US" altLang="zh-CN" sz="2000" dirty="0" smtClean="0">
              <a:sym typeface="Wingdings" panose="05000000000000000000" pitchFamily="2" charset="2"/>
            </a:endParaRPr>
          </a:p>
          <a:p>
            <a:endParaRPr lang="en-US" altLang="zh-CN" sz="2000" dirty="0" smtClean="0">
              <a:sym typeface="Wingdings" panose="05000000000000000000" pitchFamily="2" charset="2"/>
            </a:endParaRPr>
          </a:p>
          <a:p>
            <a:endParaRPr lang="en-US" altLang="zh-CN" sz="2000" dirty="0">
              <a:sym typeface="Wingdings" panose="05000000000000000000" pitchFamily="2" charset="2"/>
            </a:endParaRPr>
          </a:p>
          <a:p>
            <a:endParaRPr lang="en-US" altLang="zh-CN" sz="2000" dirty="0" smtClean="0">
              <a:sym typeface="Wingdings" panose="05000000000000000000" pitchFamily="2" charset="2"/>
            </a:endParaRPr>
          </a:p>
          <a:p>
            <a:endParaRPr lang="en-US" altLang="zh-CN" sz="2000" dirty="0">
              <a:sym typeface="Wingdings" panose="05000000000000000000" pitchFamily="2" charset="2"/>
            </a:endParaRPr>
          </a:p>
          <a:p>
            <a:endParaRPr lang="en-US" altLang="zh-CN" sz="2000" dirty="0" smtClean="0">
              <a:sym typeface="Wingdings" panose="05000000000000000000" pitchFamily="2" charset="2"/>
            </a:endParaRPr>
          </a:p>
          <a:p>
            <a:r>
              <a:rPr lang="zh-CN" altLang="en-US" sz="2000" dirty="0" smtClean="0">
                <a:sym typeface="Wingdings" panose="05000000000000000000" pitchFamily="2" charset="2"/>
              </a:rPr>
              <a:t>信息（微博）推荐、添加个人介绍、标签</a:t>
            </a:r>
            <a:endParaRPr lang="en-US" altLang="zh-CN" sz="2000" dirty="0" smtClean="0">
              <a:sym typeface="Wingdings" panose="05000000000000000000" pitchFamily="2" charset="2"/>
            </a:endParaRPr>
          </a:p>
          <a:p>
            <a:r>
              <a:rPr lang="zh-CN" altLang="en-US" sz="2000" dirty="0" smtClean="0">
                <a:sym typeface="Wingdings" panose="05000000000000000000" pitchFamily="2" charset="2"/>
              </a:rPr>
              <a:t>多媒体信息包括图片、视频；增添群组</a:t>
            </a:r>
            <a:endParaRPr lang="en-US" altLang="zh-CN" sz="2000" dirty="0" smtClean="0">
              <a:sym typeface="Wingdings" panose="05000000000000000000" pitchFamily="2" charset="2"/>
            </a:endParaRPr>
          </a:p>
          <a:p>
            <a:r>
              <a:rPr lang="zh-CN" altLang="en-US" sz="2000" dirty="0" smtClean="0">
                <a:sym typeface="Wingdings" panose="05000000000000000000" pitchFamily="2" charset="2"/>
              </a:rPr>
              <a:t>微博推广、舆论监督、抵制垃圾信息</a:t>
            </a:r>
            <a:endParaRPr lang="en-US" altLang="zh-CN" sz="2000" dirty="0" smtClean="0">
              <a:sym typeface="Wingdings" panose="05000000000000000000" pitchFamily="2" charset="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032" y="3791098"/>
            <a:ext cx="577163" cy="7315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05" y="3492842"/>
            <a:ext cx="2218764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003" y="3042723"/>
            <a:ext cx="1595953" cy="15773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960" y="4831773"/>
            <a:ext cx="3890634" cy="6554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4128" y="4896326"/>
            <a:ext cx="2349252" cy="134357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6541" y="3791098"/>
            <a:ext cx="599150" cy="731520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4" idx="3"/>
            <a:endCxn id="29" idx="1"/>
          </p:cNvCxnSpPr>
          <p:nvPr/>
        </p:nvCxnSpPr>
        <p:spPr>
          <a:xfrm>
            <a:off x="4328195" y="4156858"/>
            <a:ext cx="7983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6" idx="3"/>
          </p:cNvCxnSpPr>
          <p:nvPr/>
        </p:nvCxnSpPr>
        <p:spPr>
          <a:xfrm flipH="1" flipV="1">
            <a:off x="2874169" y="3950042"/>
            <a:ext cx="876863" cy="206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4" idx="1"/>
            <a:endCxn id="9" idx="0"/>
          </p:cNvCxnSpPr>
          <p:nvPr/>
        </p:nvCxnSpPr>
        <p:spPr>
          <a:xfrm flipH="1">
            <a:off x="2784277" y="4156858"/>
            <a:ext cx="966755" cy="6749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9" idx="3"/>
            <a:endCxn id="10" idx="0"/>
          </p:cNvCxnSpPr>
          <p:nvPr/>
        </p:nvCxnSpPr>
        <p:spPr>
          <a:xfrm>
            <a:off x="5725691" y="4156858"/>
            <a:ext cx="1173063" cy="7394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9" idx="3"/>
            <a:endCxn id="8" idx="1"/>
          </p:cNvCxnSpPr>
          <p:nvPr/>
        </p:nvCxnSpPr>
        <p:spPr>
          <a:xfrm flipV="1">
            <a:off x="5725691" y="3831421"/>
            <a:ext cx="1012312" cy="3254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27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ea"/>
                <a:ea typeface="+mn-ea"/>
              </a:rPr>
              <a:t>提纲：社交网络用户行为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>
                <a:solidFill>
                  <a:schemeClr val="tx1"/>
                </a:solidFill>
              </a:rPr>
              <a:t>为什么值得研究？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具有哪些特点？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zh-CN" altLang="en-US" sz="2400" dirty="0"/>
              <a:t>带来</a:t>
            </a:r>
            <a:r>
              <a:rPr lang="zh-CN" altLang="en-US" sz="2400" dirty="0" smtClean="0"/>
              <a:t>哪些机遇和挑战？</a:t>
            </a:r>
            <a:endParaRPr lang="en-US" altLang="zh-CN" sz="2400" dirty="0" smtClean="0"/>
          </a:p>
          <a:p>
            <a:r>
              <a:rPr lang="zh-CN" altLang="en-US" sz="2400" dirty="0" smtClean="0"/>
              <a:t>有什么感悟？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251117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ea"/>
                <a:ea typeface="+mn-ea"/>
              </a:rPr>
              <a:t>社交网络用户行为数据的四大特征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 smtClean="0"/>
              <a:t>大规模（</a:t>
            </a:r>
            <a:r>
              <a:rPr lang="en-US" altLang="zh-CN" sz="2000" dirty="0" smtClean="0"/>
              <a:t>Large-scale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  <a:p>
            <a:r>
              <a:rPr lang="zh-CN" altLang="en-US" sz="2000" dirty="0"/>
              <a:t>富</a:t>
            </a:r>
            <a:r>
              <a:rPr lang="zh-CN" altLang="en-US" sz="2000" dirty="0" smtClean="0"/>
              <a:t>含关系属性（</a:t>
            </a:r>
            <a:r>
              <a:rPr lang="en-US" altLang="zh-CN" sz="2000" dirty="0" smtClean="0"/>
              <a:t>Relational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  <a:p>
            <a:r>
              <a:rPr lang="zh-CN" altLang="en-US" sz="2000" dirty="0"/>
              <a:t>多元异</a:t>
            </a:r>
            <a:r>
              <a:rPr lang="zh-CN" altLang="en-US" sz="2000" dirty="0" smtClean="0"/>
              <a:t>质性（</a:t>
            </a:r>
            <a:r>
              <a:rPr lang="en-US" altLang="zh-CN" sz="2000" dirty="0" smtClean="0"/>
              <a:t>Heterogeneous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  <a:p>
            <a:r>
              <a:rPr lang="zh-CN" altLang="en-US" sz="2000" dirty="0"/>
              <a:t>复</a:t>
            </a:r>
            <a:r>
              <a:rPr lang="zh-CN" altLang="en-US" sz="2000" dirty="0" smtClean="0"/>
              <a:t>杂的行为意图（</a:t>
            </a:r>
            <a:r>
              <a:rPr lang="en-US" altLang="zh-CN" sz="2000" dirty="0" smtClean="0"/>
              <a:t>Complex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38098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ea"/>
                <a:ea typeface="+mn-ea"/>
              </a:rPr>
              <a:t>社交网络用户行为数据的四大特征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 smtClean="0">
                <a:solidFill>
                  <a:srgbClr val="FF0000"/>
                </a:solidFill>
              </a:rPr>
              <a:t>大规模（</a:t>
            </a:r>
            <a:r>
              <a:rPr lang="en-US" altLang="zh-CN" sz="2000" dirty="0" smtClean="0">
                <a:solidFill>
                  <a:srgbClr val="FF0000"/>
                </a:solidFill>
              </a:rPr>
              <a:t>Large-scale</a:t>
            </a:r>
            <a:r>
              <a:rPr lang="zh-CN" altLang="en-US" sz="2000" dirty="0" smtClean="0">
                <a:solidFill>
                  <a:srgbClr val="FF0000"/>
                </a:solidFill>
              </a:rPr>
              <a:t>）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sz="2000" dirty="0" smtClean="0"/>
              <a:t>腾讯微博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1.2</a:t>
            </a:r>
            <a:r>
              <a:rPr lang="zh-CN" altLang="en-US" sz="2000" dirty="0"/>
              <a:t>亿余注册用户，</a:t>
            </a:r>
            <a:r>
              <a:rPr lang="en-US" altLang="zh-CN" sz="2000" dirty="0"/>
              <a:t>30</a:t>
            </a:r>
            <a:r>
              <a:rPr lang="zh-CN" altLang="en-US" sz="2000" dirty="0"/>
              <a:t>亿余“关注”关系（</a:t>
            </a:r>
            <a:r>
              <a:rPr lang="en-US" altLang="zh-CN" sz="2000" dirty="0"/>
              <a:t>2011</a:t>
            </a:r>
            <a:r>
              <a:rPr lang="zh-CN" altLang="en-US" sz="2000" dirty="0"/>
              <a:t>年</a:t>
            </a:r>
            <a:r>
              <a:rPr lang="en-US" altLang="zh-CN" sz="2000" dirty="0"/>
              <a:t>1</a:t>
            </a:r>
            <a:r>
              <a:rPr lang="zh-CN" altLang="en-US" sz="2000" dirty="0"/>
              <a:t>月）</a:t>
            </a:r>
            <a:endParaRPr lang="en-US" altLang="zh-CN" sz="2000" dirty="0"/>
          </a:p>
          <a:p>
            <a:pPr lvl="1"/>
            <a:r>
              <a:rPr lang="en-US" altLang="zh-CN" sz="2000" dirty="0"/>
              <a:t>3.6</a:t>
            </a:r>
            <a:r>
              <a:rPr lang="zh-CN" altLang="en-US" sz="2000" dirty="0"/>
              <a:t>亿余注册用户（</a:t>
            </a:r>
            <a:r>
              <a:rPr lang="en-US" altLang="zh-CN" sz="2000" dirty="0"/>
              <a:t>2011</a:t>
            </a:r>
            <a:r>
              <a:rPr lang="zh-CN" altLang="en-US" sz="2000" dirty="0"/>
              <a:t>年</a:t>
            </a:r>
            <a:r>
              <a:rPr lang="en-US" altLang="zh-CN" sz="2000" dirty="0"/>
              <a:t>11</a:t>
            </a:r>
            <a:r>
              <a:rPr lang="zh-CN" altLang="en-US" sz="2000" dirty="0"/>
              <a:t>月）</a:t>
            </a:r>
            <a:endParaRPr lang="en-US" altLang="zh-CN" sz="2000" dirty="0"/>
          </a:p>
          <a:p>
            <a:pPr lvl="1"/>
            <a:r>
              <a:rPr lang="en-US" altLang="zh-CN" sz="2000" dirty="0"/>
              <a:t>5.4</a:t>
            </a:r>
            <a:r>
              <a:rPr lang="zh-CN" altLang="en-US" sz="2000" dirty="0"/>
              <a:t>亿余注册用户，</a:t>
            </a:r>
            <a:r>
              <a:rPr lang="en-US" altLang="zh-CN" sz="2000" dirty="0"/>
              <a:t>1</a:t>
            </a:r>
            <a:r>
              <a:rPr lang="zh-CN" altLang="en-US" sz="2000" dirty="0"/>
              <a:t>亿月活跃用户（</a:t>
            </a:r>
            <a:r>
              <a:rPr lang="en-US" altLang="zh-CN" sz="2000" dirty="0"/>
              <a:t>2014</a:t>
            </a:r>
            <a:r>
              <a:rPr lang="zh-CN" altLang="en-US" sz="2000" dirty="0"/>
              <a:t>年）</a:t>
            </a:r>
            <a:endParaRPr lang="en-US" altLang="zh-CN" sz="2000" dirty="0"/>
          </a:p>
          <a:p>
            <a:pPr lvl="1"/>
            <a:r>
              <a:rPr lang="zh-CN" altLang="en-US" sz="2000" dirty="0"/>
              <a:t>千万级的日产生微博</a:t>
            </a:r>
            <a:r>
              <a:rPr lang="zh-CN" altLang="en-US" sz="2000" dirty="0" smtClean="0"/>
              <a:t>数</a:t>
            </a:r>
            <a:endParaRPr lang="en-US" altLang="zh-CN" sz="2000" dirty="0" smtClean="0"/>
          </a:p>
          <a:p>
            <a:r>
              <a:rPr lang="zh-CN" altLang="en-US" sz="2000" dirty="0"/>
              <a:t>富</a:t>
            </a:r>
            <a:r>
              <a:rPr lang="zh-CN" altLang="en-US" sz="2000" dirty="0" smtClean="0"/>
              <a:t>含关系属性（</a:t>
            </a:r>
            <a:r>
              <a:rPr lang="en-US" altLang="zh-CN" sz="2000" dirty="0" smtClean="0"/>
              <a:t>Relational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  <a:p>
            <a:r>
              <a:rPr lang="zh-CN" altLang="en-US" sz="2000" dirty="0"/>
              <a:t>多元异</a:t>
            </a:r>
            <a:r>
              <a:rPr lang="zh-CN" altLang="en-US" sz="2000" dirty="0" smtClean="0"/>
              <a:t>质性（</a:t>
            </a:r>
            <a:r>
              <a:rPr lang="en-US" altLang="zh-CN" sz="2000" dirty="0" smtClean="0"/>
              <a:t>Heterogeneous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  <a:p>
            <a:r>
              <a:rPr lang="zh-CN" altLang="en-US" sz="2000" dirty="0"/>
              <a:t>复</a:t>
            </a:r>
            <a:r>
              <a:rPr lang="zh-CN" altLang="en-US" sz="2000" dirty="0" smtClean="0"/>
              <a:t>杂的行为意图（</a:t>
            </a:r>
            <a:r>
              <a:rPr lang="en-US" altLang="zh-CN" sz="2000" dirty="0" smtClean="0"/>
              <a:t>Complex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382463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ea"/>
                <a:ea typeface="+mn-ea"/>
              </a:rPr>
              <a:t>社交网络用户行为数据的四大特征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 smtClean="0"/>
              <a:t>大规模（</a:t>
            </a:r>
            <a:r>
              <a:rPr lang="en-US" altLang="zh-CN" sz="2000" dirty="0" smtClean="0"/>
              <a:t>Large-scale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  <a:p>
            <a:r>
              <a:rPr lang="zh-CN" altLang="en-US" sz="2000" dirty="0">
                <a:solidFill>
                  <a:srgbClr val="FF0000"/>
                </a:solidFill>
              </a:rPr>
              <a:t>富</a:t>
            </a:r>
            <a:r>
              <a:rPr lang="zh-CN" altLang="en-US" sz="2000" dirty="0" smtClean="0">
                <a:solidFill>
                  <a:srgbClr val="FF0000"/>
                </a:solidFill>
              </a:rPr>
              <a:t>含关系属性（</a:t>
            </a:r>
            <a:r>
              <a:rPr lang="en-US" altLang="zh-CN" sz="2000" dirty="0" smtClean="0">
                <a:solidFill>
                  <a:srgbClr val="FF0000"/>
                </a:solidFill>
              </a:rPr>
              <a:t>Relational</a:t>
            </a:r>
            <a:r>
              <a:rPr lang="zh-CN" altLang="en-US" sz="2000" dirty="0" smtClean="0">
                <a:solidFill>
                  <a:srgbClr val="FF0000"/>
                </a:solidFill>
              </a:rPr>
              <a:t>）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sz="2000" dirty="0"/>
              <a:t>有向</a:t>
            </a:r>
            <a:r>
              <a:rPr lang="zh-CN" altLang="en-US" sz="2000" dirty="0" smtClean="0"/>
              <a:t>图：</a:t>
            </a:r>
            <a:r>
              <a:rPr lang="en-US" altLang="zh-CN" sz="2000" dirty="0" smtClean="0"/>
              <a:t>Twitter</a:t>
            </a:r>
            <a:r>
              <a:rPr lang="zh-CN" altLang="en-US" sz="2000" dirty="0" smtClean="0"/>
              <a:t>，微博等</a:t>
            </a:r>
            <a:endParaRPr lang="en-US" altLang="zh-CN" sz="2000" dirty="0" smtClean="0"/>
          </a:p>
          <a:p>
            <a:pPr lvl="1"/>
            <a:r>
              <a:rPr lang="zh-CN" altLang="en-US" sz="2000" dirty="0"/>
              <a:t>无向</a:t>
            </a:r>
            <a:r>
              <a:rPr lang="zh-CN" altLang="en-US" sz="2000" dirty="0" smtClean="0"/>
              <a:t>图：</a:t>
            </a:r>
            <a:r>
              <a:rPr lang="en-US" altLang="zh-CN" sz="2000" dirty="0" smtClean="0"/>
              <a:t>Facebook</a:t>
            </a:r>
            <a:r>
              <a:rPr lang="zh-CN" altLang="en-US" sz="2000" dirty="0" smtClean="0"/>
              <a:t>，人人网等</a:t>
            </a:r>
            <a:endParaRPr lang="en-US" altLang="zh-CN" sz="2000" dirty="0" smtClean="0"/>
          </a:p>
          <a:p>
            <a:pPr lvl="1"/>
            <a:r>
              <a:rPr lang="zh-CN" altLang="en-US" sz="2000" dirty="0"/>
              <a:t>二分</a:t>
            </a:r>
            <a:r>
              <a:rPr lang="zh-CN" altLang="en-US" sz="2000" dirty="0" smtClean="0"/>
              <a:t>图：“用户</a:t>
            </a:r>
            <a:r>
              <a:rPr lang="en-US" altLang="zh-CN" sz="2000" dirty="0" smtClean="0"/>
              <a:t>-</a:t>
            </a:r>
            <a:r>
              <a:rPr lang="zh-CN" altLang="en-US" sz="2000" dirty="0" smtClean="0"/>
              <a:t>转发</a:t>
            </a:r>
            <a:r>
              <a:rPr lang="en-US" altLang="zh-CN" sz="2000" dirty="0" smtClean="0"/>
              <a:t>-</a:t>
            </a:r>
            <a:r>
              <a:rPr lang="zh-CN" altLang="en-US" sz="2000" dirty="0" smtClean="0"/>
              <a:t>微博”，“用户</a:t>
            </a:r>
            <a:r>
              <a:rPr lang="en-US" altLang="zh-CN" sz="2000" dirty="0" smtClean="0"/>
              <a:t>-</a:t>
            </a:r>
            <a:r>
              <a:rPr lang="zh-CN" altLang="en-US" sz="2000" dirty="0"/>
              <a:t>添加</a:t>
            </a:r>
            <a:r>
              <a:rPr lang="en-US" altLang="zh-CN" sz="2000" dirty="0" smtClean="0"/>
              <a:t>-</a:t>
            </a:r>
            <a:r>
              <a:rPr lang="zh-CN" altLang="en-US" sz="2000" dirty="0" smtClean="0"/>
              <a:t>标签”等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超图</a:t>
            </a:r>
            <a:r>
              <a:rPr lang="zh-CN" altLang="en-US" sz="2000" dirty="0" smtClean="0">
                <a:sym typeface="Wingdings" panose="05000000000000000000" pitchFamily="2" charset="2"/>
              </a:rPr>
              <a:t>：“发布微信：用户</a:t>
            </a:r>
            <a:r>
              <a:rPr lang="en-US" altLang="zh-CN" sz="2000" dirty="0" smtClean="0">
                <a:sym typeface="Wingdings" panose="05000000000000000000" pitchFamily="2" charset="2"/>
              </a:rPr>
              <a:t>-</a:t>
            </a:r>
            <a:r>
              <a:rPr lang="zh-CN" altLang="en-US" sz="2000" dirty="0" smtClean="0">
                <a:sym typeface="Wingdings" panose="05000000000000000000" pitchFamily="2" charset="2"/>
              </a:rPr>
              <a:t>设备</a:t>
            </a:r>
            <a:r>
              <a:rPr lang="en-US" altLang="zh-CN" sz="2000" dirty="0" smtClean="0">
                <a:sym typeface="Wingdings" panose="05000000000000000000" pitchFamily="2" charset="2"/>
              </a:rPr>
              <a:t>-</a:t>
            </a:r>
            <a:r>
              <a:rPr lang="zh-CN" altLang="en-US" sz="2000" dirty="0" smtClean="0">
                <a:sym typeface="Wingdings" panose="05000000000000000000" pitchFamily="2" charset="2"/>
              </a:rPr>
              <a:t>地点</a:t>
            </a:r>
            <a:r>
              <a:rPr lang="en-US" altLang="zh-CN" sz="2000" dirty="0" smtClean="0">
                <a:sym typeface="Wingdings" panose="05000000000000000000" pitchFamily="2" charset="2"/>
              </a:rPr>
              <a:t>-</a:t>
            </a:r>
            <a:r>
              <a:rPr lang="zh-CN" altLang="en-US" sz="2000" dirty="0">
                <a:sym typeface="Wingdings" panose="05000000000000000000" pitchFamily="2" charset="2"/>
              </a:rPr>
              <a:t>照</a:t>
            </a:r>
            <a:r>
              <a:rPr lang="zh-CN" altLang="en-US" sz="2000" dirty="0" smtClean="0">
                <a:sym typeface="Wingdings" panose="05000000000000000000" pitchFamily="2" charset="2"/>
              </a:rPr>
              <a:t>片</a:t>
            </a:r>
            <a:r>
              <a:rPr lang="en-US" altLang="zh-CN" sz="2000" dirty="0" smtClean="0">
                <a:sym typeface="Wingdings" panose="05000000000000000000" pitchFamily="2" charset="2"/>
              </a:rPr>
              <a:t>-</a:t>
            </a:r>
            <a:r>
              <a:rPr lang="zh-CN" altLang="en-US" sz="2000" dirty="0" smtClean="0">
                <a:sym typeface="Wingdings" panose="05000000000000000000" pitchFamily="2" charset="2"/>
              </a:rPr>
              <a:t>评论”等</a:t>
            </a:r>
            <a:endParaRPr lang="en-US" altLang="zh-CN" sz="2000" dirty="0" smtClean="0">
              <a:sym typeface="Wingdings" panose="05000000000000000000" pitchFamily="2" charset="2"/>
            </a:endParaRPr>
          </a:p>
          <a:p>
            <a:r>
              <a:rPr lang="zh-CN" altLang="en-US" sz="2000" dirty="0" smtClean="0"/>
              <a:t>多</a:t>
            </a:r>
            <a:r>
              <a:rPr lang="zh-CN" altLang="en-US" sz="2000" dirty="0"/>
              <a:t>元异</a:t>
            </a:r>
            <a:r>
              <a:rPr lang="zh-CN" altLang="en-US" sz="2000" dirty="0" smtClean="0"/>
              <a:t>质性（</a:t>
            </a:r>
            <a:r>
              <a:rPr lang="en-US" altLang="zh-CN" sz="2000" dirty="0" smtClean="0"/>
              <a:t>Heterogeneous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  <a:p>
            <a:r>
              <a:rPr lang="zh-CN" altLang="en-US" sz="2000" dirty="0"/>
              <a:t>复</a:t>
            </a:r>
            <a:r>
              <a:rPr lang="zh-CN" altLang="en-US" sz="2000" dirty="0" smtClean="0"/>
              <a:t>杂的行为意图（</a:t>
            </a:r>
            <a:r>
              <a:rPr lang="en-US" altLang="zh-CN" sz="2000" dirty="0" smtClean="0"/>
              <a:t>Complex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385545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cdb2004c003l">
  <a:themeElements>
    <a:clrScheme name="1_cdb2004c003l 1">
      <a:dk1>
        <a:srgbClr val="163794"/>
      </a:dk1>
      <a:lt1>
        <a:srgbClr val="FFFFFF"/>
      </a:lt1>
      <a:dk2>
        <a:srgbClr val="000000"/>
      </a:dk2>
      <a:lt2>
        <a:srgbClr val="C0C0C0"/>
      </a:lt2>
      <a:accent1>
        <a:srgbClr val="009999"/>
      </a:accent1>
      <a:accent2>
        <a:srgbClr val="990000"/>
      </a:accent2>
      <a:accent3>
        <a:srgbClr val="FFFFFF"/>
      </a:accent3>
      <a:accent4>
        <a:srgbClr val="112D7E"/>
      </a:accent4>
      <a:accent5>
        <a:srgbClr val="AACACA"/>
      </a:accent5>
      <a:accent6>
        <a:srgbClr val="8A0000"/>
      </a:accent6>
      <a:hlink>
        <a:srgbClr val="6699FF"/>
      </a:hlink>
      <a:folHlink>
        <a:srgbClr val="969696"/>
      </a:folHlink>
    </a:clrScheme>
    <a:fontScheme name="1_cdb2004c003l">
      <a:majorFont>
        <a:latin typeface="华文中宋"/>
        <a:ea typeface="华文中宋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cdb2004c003l 1">
        <a:dk1>
          <a:srgbClr val="163794"/>
        </a:dk1>
        <a:lt1>
          <a:srgbClr val="FFFFFF"/>
        </a:lt1>
        <a:dk2>
          <a:srgbClr val="000000"/>
        </a:dk2>
        <a:lt2>
          <a:srgbClr val="C0C0C0"/>
        </a:lt2>
        <a:accent1>
          <a:srgbClr val="009999"/>
        </a:accent1>
        <a:accent2>
          <a:srgbClr val="990000"/>
        </a:accent2>
        <a:accent3>
          <a:srgbClr val="FFFFFF"/>
        </a:accent3>
        <a:accent4>
          <a:srgbClr val="112D7E"/>
        </a:accent4>
        <a:accent5>
          <a:srgbClr val="AACACA"/>
        </a:accent5>
        <a:accent6>
          <a:srgbClr val="8A0000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db2004c003l 2">
        <a:dk1>
          <a:srgbClr val="29698D"/>
        </a:dk1>
        <a:lt1>
          <a:srgbClr val="FFFFFF"/>
        </a:lt1>
        <a:dk2>
          <a:srgbClr val="000000"/>
        </a:dk2>
        <a:lt2>
          <a:srgbClr val="A1BABD"/>
        </a:lt2>
        <a:accent1>
          <a:srgbClr val="FF5050"/>
        </a:accent1>
        <a:accent2>
          <a:srgbClr val="FF9933"/>
        </a:accent2>
        <a:accent3>
          <a:srgbClr val="FFFFFF"/>
        </a:accent3>
        <a:accent4>
          <a:srgbClr val="215978"/>
        </a:accent4>
        <a:accent5>
          <a:srgbClr val="FFB3B3"/>
        </a:accent5>
        <a:accent6>
          <a:srgbClr val="E78A2D"/>
        </a:accent6>
        <a:hlink>
          <a:srgbClr val="00CC99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db2004c003l 3">
        <a:dk1>
          <a:srgbClr val="666699"/>
        </a:dk1>
        <a:lt1>
          <a:srgbClr val="FFFFFF"/>
        </a:lt1>
        <a:dk2>
          <a:srgbClr val="000000"/>
        </a:dk2>
        <a:lt2>
          <a:srgbClr val="C0C0C0"/>
        </a:lt2>
        <a:accent1>
          <a:srgbClr val="72B88E"/>
        </a:accent1>
        <a:accent2>
          <a:srgbClr val="C78DD7"/>
        </a:accent2>
        <a:accent3>
          <a:srgbClr val="FFFFFF"/>
        </a:accent3>
        <a:accent4>
          <a:srgbClr val="565682"/>
        </a:accent4>
        <a:accent5>
          <a:srgbClr val="BCD8C6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db2004c003l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db2004c003l">
      <a:majorFont>
        <a:latin typeface="华文中宋"/>
        <a:ea typeface="华文中宋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db2004c003l 1">
        <a:dk1>
          <a:srgbClr val="163794"/>
        </a:dk1>
        <a:lt1>
          <a:srgbClr val="FFFFFF"/>
        </a:lt1>
        <a:dk2>
          <a:srgbClr val="000000"/>
        </a:dk2>
        <a:lt2>
          <a:srgbClr val="C0C0C0"/>
        </a:lt2>
        <a:accent1>
          <a:srgbClr val="009999"/>
        </a:accent1>
        <a:accent2>
          <a:srgbClr val="990000"/>
        </a:accent2>
        <a:accent3>
          <a:srgbClr val="FFFFFF"/>
        </a:accent3>
        <a:accent4>
          <a:srgbClr val="112D7E"/>
        </a:accent4>
        <a:accent5>
          <a:srgbClr val="AACACA"/>
        </a:accent5>
        <a:accent6>
          <a:srgbClr val="8A0000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b2004c003l 2">
        <a:dk1>
          <a:srgbClr val="29698D"/>
        </a:dk1>
        <a:lt1>
          <a:srgbClr val="FFFFFF"/>
        </a:lt1>
        <a:dk2>
          <a:srgbClr val="000000"/>
        </a:dk2>
        <a:lt2>
          <a:srgbClr val="A1BABD"/>
        </a:lt2>
        <a:accent1>
          <a:srgbClr val="FF5050"/>
        </a:accent1>
        <a:accent2>
          <a:srgbClr val="FF9933"/>
        </a:accent2>
        <a:accent3>
          <a:srgbClr val="FFFFFF"/>
        </a:accent3>
        <a:accent4>
          <a:srgbClr val="215978"/>
        </a:accent4>
        <a:accent5>
          <a:srgbClr val="FFB3B3"/>
        </a:accent5>
        <a:accent6>
          <a:srgbClr val="E78A2D"/>
        </a:accent6>
        <a:hlink>
          <a:srgbClr val="00CC99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b2004c003l 3">
        <a:dk1>
          <a:srgbClr val="666699"/>
        </a:dk1>
        <a:lt1>
          <a:srgbClr val="FFFFFF"/>
        </a:lt1>
        <a:dk2>
          <a:srgbClr val="000000"/>
        </a:dk2>
        <a:lt2>
          <a:srgbClr val="C0C0C0"/>
        </a:lt2>
        <a:accent1>
          <a:srgbClr val="72B88E"/>
        </a:accent1>
        <a:accent2>
          <a:srgbClr val="C78DD7"/>
        </a:accent2>
        <a:accent3>
          <a:srgbClr val="FFFFFF"/>
        </a:accent3>
        <a:accent4>
          <a:srgbClr val="565682"/>
        </a:accent4>
        <a:accent5>
          <a:srgbClr val="BCD8C6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cdb2004c003l">
  <a:themeElements>
    <a:clrScheme name="2_cdb2004c003l 1">
      <a:dk1>
        <a:srgbClr val="163794"/>
      </a:dk1>
      <a:lt1>
        <a:srgbClr val="FFFFFF"/>
      </a:lt1>
      <a:dk2>
        <a:srgbClr val="000000"/>
      </a:dk2>
      <a:lt2>
        <a:srgbClr val="C0C0C0"/>
      </a:lt2>
      <a:accent1>
        <a:srgbClr val="009999"/>
      </a:accent1>
      <a:accent2>
        <a:srgbClr val="990000"/>
      </a:accent2>
      <a:accent3>
        <a:srgbClr val="FFFFFF"/>
      </a:accent3>
      <a:accent4>
        <a:srgbClr val="112D7E"/>
      </a:accent4>
      <a:accent5>
        <a:srgbClr val="AACACA"/>
      </a:accent5>
      <a:accent6>
        <a:srgbClr val="8A0000"/>
      </a:accent6>
      <a:hlink>
        <a:srgbClr val="6699FF"/>
      </a:hlink>
      <a:folHlink>
        <a:srgbClr val="969696"/>
      </a:folHlink>
    </a:clrScheme>
    <a:fontScheme name="2_cdb2004c003l">
      <a:majorFont>
        <a:latin typeface="华文中宋"/>
        <a:ea typeface="华文中宋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cdb2004c003l 1">
        <a:dk1>
          <a:srgbClr val="163794"/>
        </a:dk1>
        <a:lt1>
          <a:srgbClr val="FFFFFF"/>
        </a:lt1>
        <a:dk2>
          <a:srgbClr val="000000"/>
        </a:dk2>
        <a:lt2>
          <a:srgbClr val="C0C0C0"/>
        </a:lt2>
        <a:accent1>
          <a:srgbClr val="009999"/>
        </a:accent1>
        <a:accent2>
          <a:srgbClr val="990000"/>
        </a:accent2>
        <a:accent3>
          <a:srgbClr val="FFFFFF"/>
        </a:accent3>
        <a:accent4>
          <a:srgbClr val="112D7E"/>
        </a:accent4>
        <a:accent5>
          <a:srgbClr val="AACACA"/>
        </a:accent5>
        <a:accent6>
          <a:srgbClr val="8A0000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db2004c003l 2">
        <a:dk1>
          <a:srgbClr val="29698D"/>
        </a:dk1>
        <a:lt1>
          <a:srgbClr val="FFFFFF"/>
        </a:lt1>
        <a:dk2>
          <a:srgbClr val="000000"/>
        </a:dk2>
        <a:lt2>
          <a:srgbClr val="A1BABD"/>
        </a:lt2>
        <a:accent1>
          <a:srgbClr val="FF5050"/>
        </a:accent1>
        <a:accent2>
          <a:srgbClr val="FF9933"/>
        </a:accent2>
        <a:accent3>
          <a:srgbClr val="FFFFFF"/>
        </a:accent3>
        <a:accent4>
          <a:srgbClr val="215978"/>
        </a:accent4>
        <a:accent5>
          <a:srgbClr val="FFB3B3"/>
        </a:accent5>
        <a:accent6>
          <a:srgbClr val="E78A2D"/>
        </a:accent6>
        <a:hlink>
          <a:srgbClr val="00CC99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db2004c003l 3">
        <a:dk1>
          <a:srgbClr val="666699"/>
        </a:dk1>
        <a:lt1>
          <a:srgbClr val="FFFFFF"/>
        </a:lt1>
        <a:dk2>
          <a:srgbClr val="000000"/>
        </a:dk2>
        <a:lt2>
          <a:srgbClr val="C0C0C0"/>
        </a:lt2>
        <a:accent1>
          <a:srgbClr val="72B88E"/>
        </a:accent1>
        <a:accent2>
          <a:srgbClr val="C78DD7"/>
        </a:accent2>
        <a:accent3>
          <a:srgbClr val="FFFFFF"/>
        </a:accent3>
        <a:accent4>
          <a:srgbClr val="565682"/>
        </a:accent4>
        <a:accent5>
          <a:srgbClr val="BCD8C6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cdb2004c003l">
  <a:themeElements>
    <a:clrScheme name="3_cdb2004c003l 1">
      <a:dk1>
        <a:srgbClr val="163794"/>
      </a:dk1>
      <a:lt1>
        <a:srgbClr val="FFFFFF"/>
      </a:lt1>
      <a:dk2>
        <a:srgbClr val="000000"/>
      </a:dk2>
      <a:lt2>
        <a:srgbClr val="C0C0C0"/>
      </a:lt2>
      <a:accent1>
        <a:srgbClr val="009999"/>
      </a:accent1>
      <a:accent2>
        <a:srgbClr val="990000"/>
      </a:accent2>
      <a:accent3>
        <a:srgbClr val="FFFFFF"/>
      </a:accent3>
      <a:accent4>
        <a:srgbClr val="112D7E"/>
      </a:accent4>
      <a:accent5>
        <a:srgbClr val="AACACA"/>
      </a:accent5>
      <a:accent6>
        <a:srgbClr val="8A0000"/>
      </a:accent6>
      <a:hlink>
        <a:srgbClr val="6699FF"/>
      </a:hlink>
      <a:folHlink>
        <a:srgbClr val="969696"/>
      </a:folHlink>
    </a:clrScheme>
    <a:fontScheme name="3_cdb2004c003l">
      <a:majorFont>
        <a:latin typeface="华文中宋"/>
        <a:ea typeface="华文中宋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cdb2004c003l 1">
        <a:dk1>
          <a:srgbClr val="163794"/>
        </a:dk1>
        <a:lt1>
          <a:srgbClr val="FFFFFF"/>
        </a:lt1>
        <a:dk2>
          <a:srgbClr val="000000"/>
        </a:dk2>
        <a:lt2>
          <a:srgbClr val="C0C0C0"/>
        </a:lt2>
        <a:accent1>
          <a:srgbClr val="009999"/>
        </a:accent1>
        <a:accent2>
          <a:srgbClr val="990000"/>
        </a:accent2>
        <a:accent3>
          <a:srgbClr val="FFFFFF"/>
        </a:accent3>
        <a:accent4>
          <a:srgbClr val="112D7E"/>
        </a:accent4>
        <a:accent5>
          <a:srgbClr val="AACACA"/>
        </a:accent5>
        <a:accent6>
          <a:srgbClr val="8A0000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db2004c003l 2">
        <a:dk1>
          <a:srgbClr val="29698D"/>
        </a:dk1>
        <a:lt1>
          <a:srgbClr val="FFFFFF"/>
        </a:lt1>
        <a:dk2>
          <a:srgbClr val="000000"/>
        </a:dk2>
        <a:lt2>
          <a:srgbClr val="A1BABD"/>
        </a:lt2>
        <a:accent1>
          <a:srgbClr val="FF5050"/>
        </a:accent1>
        <a:accent2>
          <a:srgbClr val="FF9933"/>
        </a:accent2>
        <a:accent3>
          <a:srgbClr val="FFFFFF"/>
        </a:accent3>
        <a:accent4>
          <a:srgbClr val="215978"/>
        </a:accent4>
        <a:accent5>
          <a:srgbClr val="FFB3B3"/>
        </a:accent5>
        <a:accent6>
          <a:srgbClr val="E78A2D"/>
        </a:accent6>
        <a:hlink>
          <a:srgbClr val="00CC99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db2004c003l 3">
        <a:dk1>
          <a:srgbClr val="666699"/>
        </a:dk1>
        <a:lt1>
          <a:srgbClr val="FFFFFF"/>
        </a:lt1>
        <a:dk2>
          <a:srgbClr val="000000"/>
        </a:dk2>
        <a:lt2>
          <a:srgbClr val="C0C0C0"/>
        </a:lt2>
        <a:accent1>
          <a:srgbClr val="72B88E"/>
        </a:accent1>
        <a:accent2>
          <a:srgbClr val="C78DD7"/>
        </a:accent2>
        <a:accent3>
          <a:srgbClr val="FFFFFF"/>
        </a:accent3>
        <a:accent4>
          <a:srgbClr val="565682"/>
        </a:accent4>
        <a:accent5>
          <a:srgbClr val="BCD8C6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4_cdb2004c003l">
  <a:themeElements>
    <a:clrScheme name="4_cdb2004c003l 1">
      <a:dk1>
        <a:srgbClr val="163794"/>
      </a:dk1>
      <a:lt1>
        <a:srgbClr val="FFFFFF"/>
      </a:lt1>
      <a:dk2>
        <a:srgbClr val="000000"/>
      </a:dk2>
      <a:lt2>
        <a:srgbClr val="C0C0C0"/>
      </a:lt2>
      <a:accent1>
        <a:srgbClr val="009999"/>
      </a:accent1>
      <a:accent2>
        <a:srgbClr val="990000"/>
      </a:accent2>
      <a:accent3>
        <a:srgbClr val="FFFFFF"/>
      </a:accent3>
      <a:accent4>
        <a:srgbClr val="112D7E"/>
      </a:accent4>
      <a:accent5>
        <a:srgbClr val="AACACA"/>
      </a:accent5>
      <a:accent6>
        <a:srgbClr val="8A0000"/>
      </a:accent6>
      <a:hlink>
        <a:srgbClr val="6699FF"/>
      </a:hlink>
      <a:folHlink>
        <a:srgbClr val="969696"/>
      </a:folHlink>
    </a:clrScheme>
    <a:fontScheme name="4_cdb2004c003l">
      <a:majorFont>
        <a:latin typeface="华文中宋"/>
        <a:ea typeface="华文中宋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_cdb2004c003l 1">
        <a:dk1>
          <a:srgbClr val="163794"/>
        </a:dk1>
        <a:lt1>
          <a:srgbClr val="FFFFFF"/>
        </a:lt1>
        <a:dk2>
          <a:srgbClr val="000000"/>
        </a:dk2>
        <a:lt2>
          <a:srgbClr val="C0C0C0"/>
        </a:lt2>
        <a:accent1>
          <a:srgbClr val="009999"/>
        </a:accent1>
        <a:accent2>
          <a:srgbClr val="990000"/>
        </a:accent2>
        <a:accent3>
          <a:srgbClr val="FFFFFF"/>
        </a:accent3>
        <a:accent4>
          <a:srgbClr val="112D7E"/>
        </a:accent4>
        <a:accent5>
          <a:srgbClr val="AACACA"/>
        </a:accent5>
        <a:accent6>
          <a:srgbClr val="8A0000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db2004c003l 2">
        <a:dk1>
          <a:srgbClr val="29698D"/>
        </a:dk1>
        <a:lt1>
          <a:srgbClr val="FFFFFF"/>
        </a:lt1>
        <a:dk2>
          <a:srgbClr val="000000"/>
        </a:dk2>
        <a:lt2>
          <a:srgbClr val="A1BABD"/>
        </a:lt2>
        <a:accent1>
          <a:srgbClr val="FF5050"/>
        </a:accent1>
        <a:accent2>
          <a:srgbClr val="FF9933"/>
        </a:accent2>
        <a:accent3>
          <a:srgbClr val="FFFFFF"/>
        </a:accent3>
        <a:accent4>
          <a:srgbClr val="215978"/>
        </a:accent4>
        <a:accent5>
          <a:srgbClr val="FFB3B3"/>
        </a:accent5>
        <a:accent6>
          <a:srgbClr val="E78A2D"/>
        </a:accent6>
        <a:hlink>
          <a:srgbClr val="00CC99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db2004c003l 3">
        <a:dk1>
          <a:srgbClr val="666699"/>
        </a:dk1>
        <a:lt1>
          <a:srgbClr val="FFFFFF"/>
        </a:lt1>
        <a:dk2>
          <a:srgbClr val="000000"/>
        </a:dk2>
        <a:lt2>
          <a:srgbClr val="C0C0C0"/>
        </a:lt2>
        <a:accent1>
          <a:srgbClr val="72B88E"/>
        </a:accent1>
        <a:accent2>
          <a:srgbClr val="C78DD7"/>
        </a:accent2>
        <a:accent3>
          <a:srgbClr val="FFFFFF"/>
        </a:accent3>
        <a:accent4>
          <a:srgbClr val="565682"/>
        </a:accent4>
        <a:accent5>
          <a:srgbClr val="BCD8C6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5_cdb2004c003l">
  <a:themeElements>
    <a:clrScheme name="5_cdb2004c003l 1">
      <a:dk1>
        <a:srgbClr val="163794"/>
      </a:dk1>
      <a:lt1>
        <a:srgbClr val="FFFFFF"/>
      </a:lt1>
      <a:dk2>
        <a:srgbClr val="000000"/>
      </a:dk2>
      <a:lt2>
        <a:srgbClr val="C0C0C0"/>
      </a:lt2>
      <a:accent1>
        <a:srgbClr val="009999"/>
      </a:accent1>
      <a:accent2>
        <a:srgbClr val="990000"/>
      </a:accent2>
      <a:accent3>
        <a:srgbClr val="FFFFFF"/>
      </a:accent3>
      <a:accent4>
        <a:srgbClr val="112D7E"/>
      </a:accent4>
      <a:accent5>
        <a:srgbClr val="AACACA"/>
      </a:accent5>
      <a:accent6>
        <a:srgbClr val="8A0000"/>
      </a:accent6>
      <a:hlink>
        <a:srgbClr val="6699FF"/>
      </a:hlink>
      <a:folHlink>
        <a:srgbClr val="969696"/>
      </a:folHlink>
    </a:clrScheme>
    <a:fontScheme name="5_cdb2004c003l">
      <a:majorFont>
        <a:latin typeface="华文中宋"/>
        <a:ea typeface="华文中宋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5_cdb2004c003l 1">
        <a:dk1>
          <a:srgbClr val="163794"/>
        </a:dk1>
        <a:lt1>
          <a:srgbClr val="FFFFFF"/>
        </a:lt1>
        <a:dk2>
          <a:srgbClr val="000000"/>
        </a:dk2>
        <a:lt2>
          <a:srgbClr val="C0C0C0"/>
        </a:lt2>
        <a:accent1>
          <a:srgbClr val="009999"/>
        </a:accent1>
        <a:accent2>
          <a:srgbClr val="990000"/>
        </a:accent2>
        <a:accent3>
          <a:srgbClr val="FFFFFF"/>
        </a:accent3>
        <a:accent4>
          <a:srgbClr val="112D7E"/>
        </a:accent4>
        <a:accent5>
          <a:srgbClr val="AACACA"/>
        </a:accent5>
        <a:accent6>
          <a:srgbClr val="8A0000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cdb2004c003l 2">
        <a:dk1>
          <a:srgbClr val="29698D"/>
        </a:dk1>
        <a:lt1>
          <a:srgbClr val="FFFFFF"/>
        </a:lt1>
        <a:dk2>
          <a:srgbClr val="000000"/>
        </a:dk2>
        <a:lt2>
          <a:srgbClr val="A1BABD"/>
        </a:lt2>
        <a:accent1>
          <a:srgbClr val="FF5050"/>
        </a:accent1>
        <a:accent2>
          <a:srgbClr val="FF9933"/>
        </a:accent2>
        <a:accent3>
          <a:srgbClr val="FFFFFF"/>
        </a:accent3>
        <a:accent4>
          <a:srgbClr val="215978"/>
        </a:accent4>
        <a:accent5>
          <a:srgbClr val="FFB3B3"/>
        </a:accent5>
        <a:accent6>
          <a:srgbClr val="E78A2D"/>
        </a:accent6>
        <a:hlink>
          <a:srgbClr val="00CC99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cdb2004c003l 3">
        <a:dk1>
          <a:srgbClr val="666699"/>
        </a:dk1>
        <a:lt1>
          <a:srgbClr val="FFFFFF"/>
        </a:lt1>
        <a:dk2>
          <a:srgbClr val="000000"/>
        </a:dk2>
        <a:lt2>
          <a:srgbClr val="C0C0C0"/>
        </a:lt2>
        <a:accent1>
          <a:srgbClr val="72B88E"/>
        </a:accent1>
        <a:accent2>
          <a:srgbClr val="C78DD7"/>
        </a:accent2>
        <a:accent3>
          <a:srgbClr val="FFFFFF"/>
        </a:accent3>
        <a:accent4>
          <a:srgbClr val="565682"/>
        </a:accent4>
        <a:accent5>
          <a:srgbClr val="BCD8C6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6_cdb2004c003l">
  <a:themeElements>
    <a:clrScheme name="6_cdb2004c003l 1">
      <a:dk1>
        <a:srgbClr val="163794"/>
      </a:dk1>
      <a:lt1>
        <a:srgbClr val="FFFFFF"/>
      </a:lt1>
      <a:dk2>
        <a:srgbClr val="000000"/>
      </a:dk2>
      <a:lt2>
        <a:srgbClr val="C0C0C0"/>
      </a:lt2>
      <a:accent1>
        <a:srgbClr val="009999"/>
      </a:accent1>
      <a:accent2>
        <a:srgbClr val="990000"/>
      </a:accent2>
      <a:accent3>
        <a:srgbClr val="FFFFFF"/>
      </a:accent3>
      <a:accent4>
        <a:srgbClr val="112D7E"/>
      </a:accent4>
      <a:accent5>
        <a:srgbClr val="AACACA"/>
      </a:accent5>
      <a:accent6>
        <a:srgbClr val="8A0000"/>
      </a:accent6>
      <a:hlink>
        <a:srgbClr val="6699FF"/>
      </a:hlink>
      <a:folHlink>
        <a:srgbClr val="969696"/>
      </a:folHlink>
    </a:clrScheme>
    <a:fontScheme name="6_cdb2004c003l">
      <a:majorFont>
        <a:latin typeface="华文中宋"/>
        <a:ea typeface="华文中宋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6_cdb2004c003l 1">
        <a:dk1>
          <a:srgbClr val="163794"/>
        </a:dk1>
        <a:lt1>
          <a:srgbClr val="FFFFFF"/>
        </a:lt1>
        <a:dk2>
          <a:srgbClr val="000000"/>
        </a:dk2>
        <a:lt2>
          <a:srgbClr val="C0C0C0"/>
        </a:lt2>
        <a:accent1>
          <a:srgbClr val="009999"/>
        </a:accent1>
        <a:accent2>
          <a:srgbClr val="990000"/>
        </a:accent2>
        <a:accent3>
          <a:srgbClr val="FFFFFF"/>
        </a:accent3>
        <a:accent4>
          <a:srgbClr val="112D7E"/>
        </a:accent4>
        <a:accent5>
          <a:srgbClr val="AACACA"/>
        </a:accent5>
        <a:accent6>
          <a:srgbClr val="8A0000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cdb2004c003l 2">
        <a:dk1>
          <a:srgbClr val="29698D"/>
        </a:dk1>
        <a:lt1>
          <a:srgbClr val="FFFFFF"/>
        </a:lt1>
        <a:dk2>
          <a:srgbClr val="000000"/>
        </a:dk2>
        <a:lt2>
          <a:srgbClr val="A1BABD"/>
        </a:lt2>
        <a:accent1>
          <a:srgbClr val="FF5050"/>
        </a:accent1>
        <a:accent2>
          <a:srgbClr val="FF9933"/>
        </a:accent2>
        <a:accent3>
          <a:srgbClr val="FFFFFF"/>
        </a:accent3>
        <a:accent4>
          <a:srgbClr val="215978"/>
        </a:accent4>
        <a:accent5>
          <a:srgbClr val="FFB3B3"/>
        </a:accent5>
        <a:accent6>
          <a:srgbClr val="E78A2D"/>
        </a:accent6>
        <a:hlink>
          <a:srgbClr val="00CC99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cdb2004c003l 3">
        <a:dk1>
          <a:srgbClr val="666699"/>
        </a:dk1>
        <a:lt1>
          <a:srgbClr val="FFFFFF"/>
        </a:lt1>
        <a:dk2>
          <a:srgbClr val="000000"/>
        </a:dk2>
        <a:lt2>
          <a:srgbClr val="C0C0C0"/>
        </a:lt2>
        <a:accent1>
          <a:srgbClr val="72B88E"/>
        </a:accent1>
        <a:accent2>
          <a:srgbClr val="C78DD7"/>
        </a:accent2>
        <a:accent3>
          <a:srgbClr val="FFFFFF"/>
        </a:accent3>
        <a:accent4>
          <a:srgbClr val="565682"/>
        </a:accent4>
        <a:accent5>
          <a:srgbClr val="BCD8C6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7_cdb2004c003l">
  <a:themeElements>
    <a:clrScheme name="7_cdb2004c003l 1">
      <a:dk1>
        <a:srgbClr val="163794"/>
      </a:dk1>
      <a:lt1>
        <a:srgbClr val="FFFFFF"/>
      </a:lt1>
      <a:dk2>
        <a:srgbClr val="000000"/>
      </a:dk2>
      <a:lt2>
        <a:srgbClr val="C0C0C0"/>
      </a:lt2>
      <a:accent1>
        <a:srgbClr val="009999"/>
      </a:accent1>
      <a:accent2>
        <a:srgbClr val="990000"/>
      </a:accent2>
      <a:accent3>
        <a:srgbClr val="FFFFFF"/>
      </a:accent3>
      <a:accent4>
        <a:srgbClr val="112D7E"/>
      </a:accent4>
      <a:accent5>
        <a:srgbClr val="AACACA"/>
      </a:accent5>
      <a:accent6>
        <a:srgbClr val="8A0000"/>
      </a:accent6>
      <a:hlink>
        <a:srgbClr val="6699FF"/>
      </a:hlink>
      <a:folHlink>
        <a:srgbClr val="969696"/>
      </a:folHlink>
    </a:clrScheme>
    <a:fontScheme name="7_cdb2004c003l">
      <a:majorFont>
        <a:latin typeface="华文中宋"/>
        <a:ea typeface="华文中宋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7_cdb2004c003l 1">
        <a:dk1>
          <a:srgbClr val="163794"/>
        </a:dk1>
        <a:lt1>
          <a:srgbClr val="FFFFFF"/>
        </a:lt1>
        <a:dk2>
          <a:srgbClr val="000000"/>
        </a:dk2>
        <a:lt2>
          <a:srgbClr val="C0C0C0"/>
        </a:lt2>
        <a:accent1>
          <a:srgbClr val="009999"/>
        </a:accent1>
        <a:accent2>
          <a:srgbClr val="990000"/>
        </a:accent2>
        <a:accent3>
          <a:srgbClr val="FFFFFF"/>
        </a:accent3>
        <a:accent4>
          <a:srgbClr val="112D7E"/>
        </a:accent4>
        <a:accent5>
          <a:srgbClr val="AACACA"/>
        </a:accent5>
        <a:accent6>
          <a:srgbClr val="8A0000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cdb2004c003l 2">
        <a:dk1>
          <a:srgbClr val="29698D"/>
        </a:dk1>
        <a:lt1>
          <a:srgbClr val="FFFFFF"/>
        </a:lt1>
        <a:dk2>
          <a:srgbClr val="000000"/>
        </a:dk2>
        <a:lt2>
          <a:srgbClr val="A1BABD"/>
        </a:lt2>
        <a:accent1>
          <a:srgbClr val="FF5050"/>
        </a:accent1>
        <a:accent2>
          <a:srgbClr val="FF9933"/>
        </a:accent2>
        <a:accent3>
          <a:srgbClr val="FFFFFF"/>
        </a:accent3>
        <a:accent4>
          <a:srgbClr val="215978"/>
        </a:accent4>
        <a:accent5>
          <a:srgbClr val="FFB3B3"/>
        </a:accent5>
        <a:accent6>
          <a:srgbClr val="E78A2D"/>
        </a:accent6>
        <a:hlink>
          <a:srgbClr val="00CC99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cdb2004c003l 3">
        <a:dk1>
          <a:srgbClr val="666699"/>
        </a:dk1>
        <a:lt1>
          <a:srgbClr val="FFFFFF"/>
        </a:lt1>
        <a:dk2>
          <a:srgbClr val="000000"/>
        </a:dk2>
        <a:lt2>
          <a:srgbClr val="C0C0C0"/>
        </a:lt2>
        <a:accent1>
          <a:srgbClr val="72B88E"/>
        </a:accent1>
        <a:accent2>
          <a:srgbClr val="C78DD7"/>
        </a:accent2>
        <a:accent3>
          <a:srgbClr val="FFFFFF"/>
        </a:accent3>
        <a:accent4>
          <a:srgbClr val="565682"/>
        </a:accent4>
        <a:accent5>
          <a:srgbClr val="BCD8C6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清华大学模板</Template>
  <TotalTime>5774</TotalTime>
  <Words>3360</Words>
  <Application>Microsoft Office PowerPoint</Application>
  <PresentationFormat>On-screen Show (4:3)</PresentationFormat>
  <Paragraphs>459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44</vt:i4>
      </vt:variant>
    </vt:vector>
  </HeadingPairs>
  <TitlesOfParts>
    <vt:vector size="59" baseType="lpstr">
      <vt:lpstr>华文中宋</vt:lpstr>
      <vt:lpstr>宋体</vt:lpstr>
      <vt:lpstr>Arial</vt:lpstr>
      <vt:lpstr>Calibri</vt:lpstr>
      <vt:lpstr>Times New Roman</vt:lpstr>
      <vt:lpstr>Wingdings</vt:lpstr>
      <vt:lpstr>1_cdb2004c003l</vt:lpstr>
      <vt:lpstr>自定义设计方案</vt:lpstr>
      <vt:lpstr>cdb2004c003l</vt:lpstr>
      <vt:lpstr>2_cdb2004c003l</vt:lpstr>
      <vt:lpstr>3_cdb2004c003l</vt:lpstr>
      <vt:lpstr>4_cdb2004c003l</vt:lpstr>
      <vt:lpstr>5_cdb2004c003l</vt:lpstr>
      <vt:lpstr>6_cdb2004c003l</vt:lpstr>
      <vt:lpstr>7_cdb2004c003l</vt:lpstr>
      <vt:lpstr>大规模社交网络中的行为预测和异常检测</vt:lpstr>
      <vt:lpstr>提纲：社交网络用户行为</vt:lpstr>
      <vt:lpstr>提纲：社交网络用户行为</vt:lpstr>
      <vt:lpstr>社交网络用户行为 为什么值得研究？</vt:lpstr>
      <vt:lpstr>社交网络用户行为 为什么值得研究？</vt:lpstr>
      <vt:lpstr>提纲：社交网络用户行为</vt:lpstr>
      <vt:lpstr>社交网络用户行为数据的四大特征</vt:lpstr>
      <vt:lpstr>社交网络用户行为数据的四大特征</vt:lpstr>
      <vt:lpstr>社交网络用户行为数据的四大特征</vt:lpstr>
      <vt:lpstr>社交网络用户行为数据的四大特征</vt:lpstr>
      <vt:lpstr>社交网络用户行为数据的四大特征</vt:lpstr>
      <vt:lpstr>意图 + 链接 = 新应用</vt:lpstr>
      <vt:lpstr>提纲：社交网络用户行为</vt:lpstr>
      <vt:lpstr>“大规模”带来的问题：社交推荐系统</vt:lpstr>
      <vt:lpstr>“大规模”带来的问题：社交推荐系统</vt:lpstr>
      <vt:lpstr>“大规模”带来的问题：社交推荐系统</vt:lpstr>
      <vt:lpstr>“大规模”带来的问题：社交推荐系统</vt:lpstr>
      <vt:lpstr>“大规模”带来的问题：社交推荐系统</vt:lpstr>
      <vt:lpstr>“大规模”带来的问题：可扩展的社交推荐算法</vt:lpstr>
      <vt:lpstr>“大规模”带来的问题：可扩展的社交推荐算法</vt:lpstr>
      <vt:lpstr>“大规模”带来的问题：冷启动问题</vt:lpstr>
      <vt:lpstr>“关系性”和“多元异质性”带来的机遇： 解决冷启动问题</vt:lpstr>
      <vt:lpstr>“关系性”和“多元异质性”带来的机遇： 解决冷启动问题</vt:lpstr>
      <vt:lpstr>“关系性”和“多元异质性”带来的机遇： 解决冷启动问题</vt:lpstr>
      <vt:lpstr>“关系性”和“多元异质性”带来的机遇： 解决冷启动问题</vt:lpstr>
      <vt:lpstr>“关系性”和“多元异质性”带来的机遇： 解决冷启动问题</vt:lpstr>
      <vt:lpstr>社交网络用户行为数据的四大特征</vt:lpstr>
      <vt:lpstr>“大规模”的统计模式：出度分布</vt:lpstr>
      <vt:lpstr>“大规模”的统计模式：出度分布</vt:lpstr>
      <vt:lpstr>我们的世界里……很复杂</vt:lpstr>
      <vt:lpstr>“大规模”和“复杂意图”的挑战：僵尸粉检测</vt:lpstr>
      <vt:lpstr>“大规模”和“复杂意图”的挑战：僵尸粉检测</vt:lpstr>
      <vt:lpstr>“大规模”和“复杂意图”的挑战：僵尸粉检测</vt:lpstr>
      <vt:lpstr>“大规模”和“复杂意图”的挑战：僵尸粉检测</vt:lpstr>
      <vt:lpstr>“大规模”和“复杂意图”的挑战：僵尸粉检测</vt:lpstr>
      <vt:lpstr>比较僵尸粉和正常用户</vt:lpstr>
      <vt:lpstr>我们找到的是异常用户吗？</vt:lpstr>
      <vt:lpstr>我们找到的是异常用户吗？</vt:lpstr>
      <vt:lpstr>“大规模”和“复杂意图”的挑战：僵尸粉检测</vt:lpstr>
      <vt:lpstr>提纲：社交网络用户行为</vt:lpstr>
      <vt:lpstr>感悟：意图 + 链接 = 新应用</vt:lpstr>
      <vt:lpstr>参考文献</vt:lpstr>
      <vt:lpstr>致谢</vt:lpstr>
      <vt:lpstr>谢谢大家!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meng</dc:creator>
  <cp:lastModifiedBy>Meng Jiang (MSR Student-Person Consulting)</cp:lastModifiedBy>
  <cp:revision>2901</cp:revision>
  <dcterms:created xsi:type="dcterms:W3CDTF">2013-09-23T05:34:26Z</dcterms:created>
  <dcterms:modified xsi:type="dcterms:W3CDTF">2014-07-24T12:48:36Z</dcterms:modified>
</cp:coreProperties>
</file>